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0" r:id="rId4"/>
    <p:sldId id="268" r:id="rId5"/>
    <p:sldId id="257" r:id="rId6"/>
    <p:sldId id="259" r:id="rId7"/>
    <p:sldId id="270" r:id="rId8"/>
    <p:sldId id="272" r:id="rId9"/>
    <p:sldId id="267" r:id="rId10"/>
    <p:sldId id="258" r:id="rId11"/>
    <p:sldId id="271" r:id="rId12"/>
    <p:sldId id="276" r:id="rId13"/>
    <p:sldId id="277" r:id="rId14"/>
    <p:sldId id="275" r:id="rId15"/>
    <p:sldId id="262" r:id="rId16"/>
    <p:sldId id="264" r:id="rId17"/>
    <p:sldId id="266" r:id="rId18"/>
    <p:sldId id="265" r:id="rId19"/>
    <p:sldId id="278" r:id="rId20"/>
    <p:sldId id="279" r:id="rId21"/>
    <p:sldId id="280" r:id="rId22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0202"/>
    <a:srgbClr val="F402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Estilo claro 2 - Acento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Estilo claro 3 - Acent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940" autoAdjust="0"/>
  </p:normalViewPr>
  <p:slideViewPr>
    <p:cSldViewPr snapToGrid="0" snapToObjects="1">
      <p:cViewPr varScale="1">
        <p:scale>
          <a:sx n="86" d="100"/>
          <a:sy n="86" d="100"/>
        </p:scale>
        <p:origin x="1122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FFDA3-703B-5A46-AEFC-E14C30159CAC}" type="datetimeFigureOut">
              <a:rPr lang="es-ES" smtClean="0"/>
              <a:t>27/12/2023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E25F8-CB20-F449-B4F4-A964C31BB73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19009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FFDA3-703B-5A46-AEFC-E14C30159CAC}" type="datetimeFigureOut">
              <a:rPr lang="es-ES" smtClean="0"/>
              <a:t>27/12/2023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E25F8-CB20-F449-B4F4-A964C31BB73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9421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FFDA3-703B-5A46-AEFC-E14C30159CAC}" type="datetimeFigureOut">
              <a:rPr lang="es-ES" smtClean="0"/>
              <a:t>27/12/2023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E25F8-CB20-F449-B4F4-A964C31BB73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2463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FFDA3-703B-5A46-AEFC-E14C30159CAC}" type="datetimeFigureOut">
              <a:rPr lang="es-ES" smtClean="0"/>
              <a:t>27/12/2023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E25F8-CB20-F449-B4F4-A964C31BB73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8496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FFDA3-703B-5A46-AEFC-E14C30159CAC}" type="datetimeFigureOut">
              <a:rPr lang="es-ES" smtClean="0"/>
              <a:t>27/12/2023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E25F8-CB20-F449-B4F4-A964C31BB73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10554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FFDA3-703B-5A46-AEFC-E14C30159CAC}" type="datetimeFigureOut">
              <a:rPr lang="es-ES" smtClean="0"/>
              <a:t>27/12/2023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E25F8-CB20-F449-B4F4-A964C31BB73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55683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FFDA3-703B-5A46-AEFC-E14C30159CAC}" type="datetimeFigureOut">
              <a:rPr lang="es-ES" smtClean="0"/>
              <a:t>27/12/2023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E25F8-CB20-F449-B4F4-A964C31BB73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7575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FFDA3-703B-5A46-AEFC-E14C30159CAC}" type="datetimeFigureOut">
              <a:rPr lang="es-ES" smtClean="0"/>
              <a:t>27/12/2023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E25F8-CB20-F449-B4F4-A964C31BB73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98476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FFDA3-703B-5A46-AEFC-E14C30159CAC}" type="datetimeFigureOut">
              <a:rPr lang="es-ES" smtClean="0"/>
              <a:t>27/12/2023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E25F8-CB20-F449-B4F4-A964C31BB73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33729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FFDA3-703B-5A46-AEFC-E14C30159CAC}" type="datetimeFigureOut">
              <a:rPr lang="es-ES" smtClean="0"/>
              <a:t>27/12/2023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E25F8-CB20-F449-B4F4-A964C31BB73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28048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FFDA3-703B-5A46-AEFC-E14C30159CAC}" type="datetimeFigureOut">
              <a:rPr lang="es-ES" smtClean="0"/>
              <a:t>27/12/2023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E25F8-CB20-F449-B4F4-A964C31BB73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7530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BFFDA3-703B-5A46-AEFC-E14C30159CAC}" type="datetimeFigureOut">
              <a:rPr lang="es-ES" smtClean="0"/>
              <a:t>27/12/2023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BE25F8-CB20-F449-B4F4-A964C31BB73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75313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>
            <a:spLocks noGrp="1"/>
          </p:cNvSpPr>
          <p:nvPr>
            <p:ph type="ctrTitle"/>
          </p:nvPr>
        </p:nvSpPr>
        <p:spPr>
          <a:xfrm>
            <a:off x="611560" y="2947566"/>
            <a:ext cx="7772400" cy="685347"/>
          </a:xfrm>
        </p:spPr>
        <p:txBody>
          <a:bodyPr/>
          <a:lstStyle/>
          <a:p>
            <a:r>
              <a:rPr lang="es-CL" sz="3600" b="1" dirty="0">
                <a:solidFill>
                  <a:srgbClr val="D40202"/>
                </a:solidFill>
                <a:latin typeface="Myriad Pro"/>
                <a:cs typeface="Myriad Pro"/>
              </a:rPr>
              <a:t>Proyecto titulación</a:t>
            </a:r>
          </a:p>
        </p:txBody>
      </p:sp>
      <p:sp>
        <p:nvSpPr>
          <p:cNvPr id="10" name="Rectángulo 9"/>
          <p:cNvSpPr/>
          <p:nvPr/>
        </p:nvSpPr>
        <p:spPr>
          <a:xfrm>
            <a:off x="469608" y="1"/>
            <a:ext cx="1867756" cy="1867756"/>
          </a:xfrm>
          <a:prstGeom prst="rect">
            <a:avLst/>
          </a:prstGeom>
          <a:solidFill>
            <a:srgbClr val="D4020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Título 1"/>
          <p:cNvSpPr txBox="1">
            <a:spLocks/>
          </p:cNvSpPr>
          <p:nvPr/>
        </p:nvSpPr>
        <p:spPr>
          <a:xfrm>
            <a:off x="469607" y="160081"/>
            <a:ext cx="1867757" cy="7577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L" sz="1400" kern="1400" dirty="0">
                <a:solidFill>
                  <a:schemeClr val="bg1"/>
                </a:solidFill>
                <a:latin typeface="Myriad Pro Light"/>
                <a:cs typeface="Myriad Pro Light"/>
              </a:rPr>
              <a:t>Ing. Electrónica</a:t>
            </a:r>
          </a:p>
          <a:p>
            <a:r>
              <a:rPr lang="es-CL" sz="1400" kern="1400" dirty="0">
                <a:solidFill>
                  <a:schemeClr val="bg1"/>
                </a:solidFill>
                <a:latin typeface="Myriad Pro Light"/>
                <a:cs typeface="Myriad Pro Light"/>
              </a:rPr>
              <a:t>Y</a:t>
            </a:r>
          </a:p>
          <a:p>
            <a:r>
              <a:rPr lang="es-CL" sz="1400" kern="1400" dirty="0">
                <a:solidFill>
                  <a:schemeClr val="bg1"/>
                </a:solidFill>
                <a:latin typeface="Myriad Pro Light"/>
                <a:cs typeface="Myriad Pro Light"/>
              </a:rPr>
              <a:t>Sistemas Inteligentes</a:t>
            </a:r>
          </a:p>
        </p:txBody>
      </p:sp>
      <p:pic>
        <p:nvPicPr>
          <p:cNvPr id="12" name="Imagen 11" descr="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447" y="1332361"/>
            <a:ext cx="1270076" cy="342346"/>
          </a:xfrm>
          <a:prstGeom prst="rect">
            <a:avLst/>
          </a:prstGeom>
        </p:spPr>
      </p:pic>
      <p:cxnSp>
        <p:nvCxnSpPr>
          <p:cNvPr id="14" name="Conector recto 13"/>
          <p:cNvCxnSpPr/>
          <p:nvPr/>
        </p:nvCxnSpPr>
        <p:spPr>
          <a:xfrm>
            <a:off x="615294" y="1077855"/>
            <a:ext cx="1576383" cy="0"/>
          </a:xfrm>
          <a:prstGeom prst="line">
            <a:avLst/>
          </a:prstGeom>
          <a:ln w="9525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Subtítulo 2"/>
          <p:cNvSpPr>
            <a:spLocks noGrp="1"/>
          </p:cNvSpPr>
          <p:nvPr>
            <p:ph type="subTitle" idx="1"/>
          </p:nvPr>
        </p:nvSpPr>
        <p:spPr>
          <a:xfrm>
            <a:off x="1297360" y="3712724"/>
            <a:ext cx="6400800" cy="362194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s-CL" sz="2400" dirty="0">
                <a:latin typeface="Myriad Pro"/>
                <a:cs typeface="Myriad Pro"/>
              </a:rPr>
              <a:t>Corrección del factor de potencia mediante lógica difusa</a:t>
            </a:r>
            <a:endParaRPr lang="es-CL" dirty="0">
              <a:latin typeface="Myriad Pro"/>
              <a:cs typeface="Myriad Pro"/>
            </a:endParaRPr>
          </a:p>
        </p:txBody>
      </p:sp>
      <p:sp>
        <p:nvSpPr>
          <p:cNvPr id="16" name="CuadroTexto 15"/>
          <p:cNvSpPr txBox="1"/>
          <p:nvPr/>
        </p:nvSpPr>
        <p:spPr>
          <a:xfrm>
            <a:off x="469608" y="5331580"/>
            <a:ext cx="5112682" cy="13610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s-CL" sz="1400" dirty="0">
                <a:latin typeface="Myriad Pro"/>
                <a:cs typeface="Myriad Pro"/>
              </a:rPr>
              <a:t>NOMBRE: Matias Olivares, Edgar Sazo</a:t>
            </a:r>
          </a:p>
          <a:p>
            <a:pPr>
              <a:lnSpc>
                <a:spcPct val="120000"/>
              </a:lnSpc>
            </a:pPr>
            <a:r>
              <a:rPr lang="es-CL" sz="1400" dirty="0">
                <a:latin typeface="Myriad Pro"/>
                <a:cs typeface="Myriad Pro"/>
              </a:rPr>
              <a:t>CARRERA :Ingeniería en electrónica y sistemas inteligentes</a:t>
            </a:r>
          </a:p>
          <a:p>
            <a:pPr>
              <a:lnSpc>
                <a:spcPct val="120000"/>
              </a:lnSpc>
            </a:pPr>
            <a:r>
              <a:rPr lang="es-CL" sz="1400" dirty="0">
                <a:latin typeface="Myriad Pro"/>
                <a:cs typeface="Myriad Pro"/>
              </a:rPr>
              <a:t>ASIGNTATURA: Proyecto de ingeniería en sistemas electrónicos</a:t>
            </a:r>
          </a:p>
          <a:p>
            <a:pPr>
              <a:lnSpc>
                <a:spcPct val="120000"/>
              </a:lnSpc>
            </a:pPr>
            <a:r>
              <a:rPr lang="es-CL" sz="1400" dirty="0">
                <a:latin typeface="Myriad Pro"/>
                <a:cs typeface="Myriad Pro"/>
              </a:rPr>
              <a:t>PROFESOR :Leonardo Marcelo Agusto Moya Romero</a:t>
            </a:r>
          </a:p>
          <a:p>
            <a:pPr>
              <a:lnSpc>
                <a:spcPct val="120000"/>
              </a:lnSpc>
            </a:pPr>
            <a:r>
              <a:rPr lang="es-CL" sz="1400" dirty="0">
                <a:latin typeface="Myriad Pro"/>
                <a:cs typeface="Myriad Pro"/>
              </a:rPr>
              <a:t>FECHA:22-12-2023</a:t>
            </a:r>
          </a:p>
        </p:txBody>
      </p:sp>
      <p:pic>
        <p:nvPicPr>
          <p:cNvPr id="18" name="Imagen 17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221" y="6499599"/>
            <a:ext cx="924848" cy="24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890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36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480060" y="329184"/>
            <a:ext cx="5170932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700" b="1" dirty="0"/>
              <a:t>Funcionamiento</a:t>
            </a:r>
          </a:p>
        </p:txBody>
      </p:sp>
      <p:sp>
        <p:nvSpPr>
          <p:cNvPr id="4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214" y="2395728"/>
            <a:ext cx="3182691" cy="18288"/>
          </a:xfrm>
          <a:custGeom>
            <a:avLst/>
            <a:gdLst>
              <a:gd name="connsiteX0" fmla="*/ 0 w 3182691"/>
              <a:gd name="connsiteY0" fmla="*/ 0 h 18288"/>
              <a:gd name="connsiteX1" fmla="*/ 636538 w 3182691"/>
              <a:gd name="connsiteY1" fmla="*/ 0 h 18288"/>
              <a:gd name="connsiteX2" fmla="*/ 1273076 w 3182691"/>
              <a:gd name="connsiteY2" fmla="*/ 0 h 18288"/>
              <a:gd name="connsiteX3" fmla="*/ 1909615 w 3182691"/>
              <a:gd name="connsiteY3" fmla="*/ 0 h 18288"/>
              <a:gd name="connsiteX4" fmla="*/ 2482499 w 3182691"/>
              <a:gd name="connsiteY4" fmla="*/ 0 h 18288"/>
              <a:gd name="connsiteX5" fmla="*/ 3182691 w 3182691"/>
              <a:gd name="connsiteY5" fmla="*/ 0 h 18288"/>
              <a:gd name="connsiteX6" fmla="*/ 3182691 w 3182691"/>
              <a:gd name="connsiteY6" fmla="*/ 18288 h 18288"/>
              <a:gd name="connsiteX7" fmla="*/ 2609807 w 3182691"/>
              <a:gd name="connsiteY7" fmla="*/ 18288 h 18288"/>
              <a:gd name="connsiteX8" fmla="*/ 2068749 w 3182691"/>
              <a:gd name="connsiteY8" fmla="*/ 18288 h 18288"/>
              <a:gd name="connsiteX9" fmla="*/ 1432211 w 3182691"/>
              <a:gd name="connsiteY9" fmla="*/ 18288 h 18288"/>
              <a:gd name="connsiteX10" fmla="*/ 859327 w 3182691"/>
              <a:gd name="connsiteY10" fmla="*/ 18288 h 18288"/>
              <a:gd name="connsiteX11" fmla="*/ 0 w 3182691"/>
              <a:gd name="connsiteY11" fmla="*/ 18288 h 18288"/>
              <a:gd name="connsiteX12" fmla="*/ 0 w 3182691"/>
              <a:gd name="connsiteY12" fmla="*/ 0 h 18288"/>
              <a:gd name="connsiteX0" fmla="*/ 0 w 3182691"/>
              <a:gd name="connsiteY0" fmla="*/ 0 h 18288"/>
              <a:gd name="connsiteX1" fmla="*/ 572884 w 3182691"/>
              <a:gd name="connsiteY1" fmla="*/ 0 h 18288"/>
              <a:gd name="connsiteX2" fmla="*/ 1113942 w 3182691"/>
              <a:gd name="connsiteY2" fmla="*/ 0 h 18288"/>
              <a:gd name="connsiteX3" fmla="*/ 1686826 w 3182691"/>
              <a:gd name="connsiteY3" fmla="*/ 0 h 18288"/>
              <a:gd name="connsiteX4" fmla="*/ 2323364 w 3182691"/>
              <a:gd name="connsiteY4" fmla="*/ 0 h 18288"/>
              <a:gd name="connsiteX5" fmla="*/ 3182691 w 3182691"/>
              <a:gd name="connsiteY5" fmla="*/ 0 h 18288"/>
              <a:gd name="connsiteX6" fmla="*/ 3182691 w 3182691"/>
              <a:gd name="connsiteY6" fmla="*/ 18288 h 18288"/>
              <a:gd name="connsiteX7" fmla="*/ 2546153 w 3182691"/>
              <a:gd name="connsiteY7" fmla="*/ 18288 h 18288"/>
              <a:gd name="connsiteX8" fmla="*/ 1845961 w 3182691"/>
              <a:gd name="connsiteY8" fmla="*/ 18288 h 18288"/>
              <a:gd name="connsiteX9" fmla="*/ 1304903 w 3182691"/>
              <a:gd name="connsiteY9" fmla="*/ 18288 h 18288"/>
              <a:gd name="connsiteX10" fmla="*/ 604711 w 3182691"/>
              <a:gd name="connsiteY10" fmla="*/ 18288 h 18288"/>
              <a:gd name="connsiteX11" fmla="*/ 0 w 3182691"/>
              <a:gd name="connsiteY11" fmla="*/ 18288 h 18288"/>
              <a:gd name="connsiteX12" fmla="*/ 0 w 3182691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82691" h="18288" fill="none" extrusionOk="0">
                <a:moveTo>
                  <a:pt x="0" y="0"/>
                </a:moveTo>
                <a:cubicBezTo>
                  <a:pt x="225870" y="33585"/>
                  <a:pt x="418138" y="17639"/>
                  <a:pt x="636538" y="0"/>
                </a:cubicBezTo>
                <a:cubicBezTo>
                  <a:pt x="866402" y="-9774"/>
                  <a:pt x="1016900" y="-17532"/>
                  <a:pt x="1273076" y="0"/>
                </a:cubicBezTo>
                <a:cubicBezTo>
                  <a:pt x="1519343" y="-34410"/>
                  <a:pt x="1705438" y="-53754"/>
                  <a:pt x="1909615" y="0"/>
                </a:cubicBezTo>
                <a:cubicBezTo>
                  <a:pt x="2120433" y="2855"/>
                  <a:pt x="2209200" y="-17463"/>
                  <a:pt x="2482499" y="0"/>
                </a:cubicBezTo>
                <a:cubicBezTo>
                  <a:pt x="2733571" y="54170"/>
                  <a:pt x="2997997" y="-48885"/>
                  <a:pt x="3182691" y="0"/>
                </a:cubicBezTo>
                <a:cubicBezTo>
                  <a:pt x="3182657" y="4844"/>
                  <a:pt x="3182281" y="11009"/>
                  <a:pt x="3182691" y="18288"/>
                </a:cubicBezTo>
                <a:cubicBezTo>
                  <a:pt x="2941063" y="3169"/>
                  <a:pt x="2872422" y="16194"/>
                  <a:pt x="2609807" y="18288"/>
                </a:cubicBezTo>
                <a:cubicBezTo>
                  <a:pt x="2341801" y="10032"/>
                  <a:pt x="2328606" y="28832"/>
                  <a:pt x="2068749" y="18288"/>
                </a:cubicBezTo>
                <a:cubicBezTo>
                  <a:pt x="1813820" y="1121"/>
                  <a:pt x="1714804" y="37605"/>
                  <a:pt x="1432211" y="18288"/>
                </a:cubicBezTo>
                <a:cubicBezTo>
                  <a:pt x="1164810" y="-27006"/>
                  <a:pt x="993140" y="27575"/>
                  <a:pt x="859327" y="18288"/>
                </a:cubicBezTo>
                <a:cubicBezTo>
                  <a:pt x="750703" y="-24974"/>
                  <a:pt x="236193" y="38731"/>
                  <a:pt x="0" y="18288"/>
                </a:cubicBezTo>
                <a:cubicBezTo>
                  <a:pt x="-649" y="11698"/>
                  <a:pt x="663" y="5413"/>
                  <a:pt x="0" y="0"/>
                </a:cubicBezTo>
                <a:close/>
              </a:path>
              <a:path w="3182691" h="18288" stroke="0" extrusionOk="0">
                <a:moveTo>
                  <a:pt x="0" y="0"/>
                </a:moveTo>
                <a:cubicBezTo>
                  <a:pt x="243084" y="-23531"/>
                  <a:pt x="399010" y="-30989"/>
                  <a:pt x="572884" y="0"/>
                </a:cubicBezTo>
                <a:cubicBezTo>
                  <a:pt x="745196" y="46048"/>
                  <a:pt x="956262" y="22379"/>
                  <a:pt x="1113942" y="0"/>
                </a:cubicBezTo>
                <a:cubicBezTo>
                  <a:pt x="1345494" y="6575"/>
                  <a:pt x="1537971" y="57434"/>
                  <a:pt x="1686826" y="0"/>
                </a:cubicBezTo>
                <a:cubicBezTo>
                  <a:pt x="1847487" y="-5870"/>
                  <a:pt x="2194651" y="-1232"/>
                  <a:pt x="2323364" y="0"/>
                </a:cubicBezTo>
                <a:cubicBezTo>
                  <a:pt x="2488731" y="36406"/>
                  <a:pt x="2902092" y="-40336"/>
                  <a:pt x="3182691" y="0"/>
                </a:cubicBezTo>
                <a:cubicBezTo>
                  <a:pt x="3182166" y="5049"/>
                  <a:pt x="3182884" y="12044"/>
                  <a:pt x="3182691" y="18288"/>
                </a:cubicBezTo>
                <a:cubicBezTo>
                  <a:pt x="3012562" y="-37820"/>
                  <a:pt x="2765408" y="35618"/>
                  <a:pt x="2546153" y="18288"/>
                </a:cubicBezTo>
                <a:cubicBezTo>
                  <a:pt x="2331952" y="13878"/>
                  <a:pt x="2142129" y="19805"/>
                  <a:pt x="1845961" y="18288"/>
                </a:cubicBezTo>
                <a:cubicBezTo>
                  <a:pt x="1537526" y="31994"/>
                  <a:pt x="1468653" y="-6175"/>
                  <a:pt x="1304903" y="18288"/>
                </a:cubicBezTo>
                <a:cubicBezTo>
                  <a:pt x="1191987" y="26138"/>
                  <a:pt x="927061" y="14626"/>
                  <a:pt x="604711" y="18288"/>
                </a:cubicBezTo>
                <a:cubicBezTo>
                  <a:pt x="273947" y="45577"/>
                  <a:pt x="111622" y="-24554"/>
                  <a:pt x="0" y="18288"/>
                </a:cubicBezTo>
                <a:cubicBezTo>
                  <a:pt x="-39" y="12511"/>
                  <a:pt x="-381" y="8039"/>
                  <a:pt x="0" y="0"/>
                </a:cubicBezTo>
                <a:close/>
              </a:path>
              <a:path w="3182691" h="18288" fill="none" stroke="0" extrusionOk="0">
                <a:moveTo>
                  <a:pt x="0" y="0"/>
                </a:moveTo>
                <a:cubicBezTo>
                  <a:pt x="245832" y="29445"/>
                  <a:pt x="388924" y="-28919"/>
                  <a:pt x="636538" y="0"/>
                </a:cubicBezTo>
                <a:cubicBezTo>
                  <a:pt x="838014" y="3247"/>
                  <a:pt x="1005059" y="8075"/>
                  <a:pt x="1273076" y="0"/>
                </a:cubicBezTo>
                <a:cubicBezTo>
                  <a:pt x="1555121" y="-15110"/>
                  <a:pt x="1674116" y="-4878"/>
                  <a:pt x="1909615" y="0"/>
                </a:cubicBezTo>
                <a:cubicBezTo>
                  <a:pt x="2127874" y="21642"/>
                  <a:pt x="2229467" y="-10228"/>
                  <a:pt x="2482499" y="0"/>
                </a:cubicBezTo>
                <a:cubicBezTo>
                  <a:pt x="2772379" y="28915"/>
                  <a:pt x="3003217" y="-43687"/>
                  <a:pt x="3182691" y="0"/>
                </a:cubicBezTo>
                <a:cubicBezTo>
                  <a:pt x="3183005" y="4158"/>
                  <a:pt x="3181712" y="12539"/>
                  <a:pt x="3182691" y="18288"/>
                </a:cubicBezTo>
                <a:cubicBezTo>
                  <a:pt x="2948637" y="17089"/>
                  <a:pt x="2873728" y="22327"/>
                  <a:pt x="2609807" y="18288"/>
                </a:cubicBezTo>
                <a:cubicBezTo>
                  <a:pt x="2342839" y="11870"/>
                  <a:pt x="2331621" y="30535"/>
                  <a:pt x="2068749" y="18288"/>
                </a:cubicBezTo>
                <a:cubicBezTo>
                  <a:pt x="1813814" y="-7352"/>
                  <a:pt x="1700576" y="36739"/>
                  <a:pt x="1432211" y="18288"/>
                </a:cubicBezTo>
                <a:cubicBezTo>
                  <a:pt x="1148444" y="-27053"/>
                  <a:pt x="987622" y="2403"/>
                  <a:pt x="859327" y="18288"/>
                </a:cubicBezTo>
                <a:cubicBezTo>
                  <a:pt x="743387" y="37422"/>
                  <a:pt x="194182" y="18789"/>
                  <a:pt x="0" y="18288"/>
                </a:cubicBezTo>
                <a:cubicBezTo>
                  <a:pt x="20" y="11469"/>
                  <a:pt x="-29" y="515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custGeom>
                    <a:avLst/>
                    <a:gdLst>
                      <a:gd name="connsiteX0" fmla="*/ 0 w 3182691"/>
                      <a:gd name="connsiteY0" fmla="*/ 0 h 18288"/>
                      <a:gd name="connsiteX1" fmla="*/ 636538 w 3182691"/>
                      <a:gd name="connsiteY1" fmla="*/ 0 h 18288"/>
                      <a:gd name="connsiteX2" fmla="*/ 1273076 w 3182691"/>
                      <a:gd name="connsiteY2" fmla="*/ 0 h 18288"/>
                      <a:gd name="connsiteX3" fmla="*/ 1909615 w 3182691"/>
                      <a:gd name="connsiteY3" fmla="*/ 0 h 18288"/>
                      <a:gd name="connsiteX4" fmla="*/ 2482499 w 3182691"/>
                      <a:gd name="connsiteY4" fmla="*/ 0 h 18288"/>
                      <a:gd name="connsiteX5" fmla="*/ 3182691 w 3182691"/>
                      <a:gd name="connsiteY5" fmla="*/ 0 h 18288"/>
                      <a:gd name="connsiteX6" fmla="*/ 3182691 w 3182691"/>
                      <a:gd name="connsiteY6" fmla="*/ 18288 h 18288"/>
                      <a:gd name="connsiteX7" fmla="*/ 2609807 w 3182691"/>
                      <a:gd name="connsiteY7" fmla="*/ 18288 h 18288"/>
                      <a:gd name="connsiteX8" fmla="*/ 2068749 w 3182691"/>
                      <a:gd name="connsiteY8" fmla="*/ 18288 h 18288"/>
                      <a:gd name="connsiteX9" fmla="*/ 1432211 w 3182691"/>
                      <a:gd name="connsiteY9" fmla="*/ 18288 h 18288"/>
                      <a:gd name="connsiteX10" fmla="*/ 859327 w 3182691"/>
                      <a:gd name="connsiteY10" fmla="*/ 18288 h 18288"/>
                      <a:gd name="connsiteX11" fmla="*/ 0 w 3182691"/>
                      <a:gd name="connsiteY11" fmla="*/ 18288 h 18288"/>
                      <a:gd name="connsiteX12" fmla="*/ 0 w 3182691"/>
                      <a:gd name="connsiteY12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182691" h="18288" fill="none" extrusionOk="0">
                        <a:moveTo>
                          <a:pt x="0" y="0"/>
                        </a:moveTo>
                        <a:cubicBezTo>
                          <a:pt x="253588" y="25878"/>
                          <a:pt x="409323" y="-5359"/>
                          <a:pt x="636538" y="0"/>
                        </a:cubicBezTo>
                        <a:cubicBezTo>
                          <a:pt x="863753" y="5359"/>
                          <a:pt x="1013406" y="3458"/>
                          <a:pt x="1273076" y="0"/>
                        </a:cubicBezTo>
                        <a:cubicBezTo>
                          <a:pt x="1532746" y="-3458"/>
                          <a:pt x="1697408" y="-16840"/>
                          <a:pt x="1909615" y="0"/>
                        </a:cubicBezTo>
                        <a:cubicBezTo>
                          <a:pt x="2121822" y="16840"/>
                          <a:pt x="2213494" y="-18555"/>
                          <a:pt x="2482499" y="0"/>
                        </a:cubicBezTo>
                        <a:cubicBezTo>
                          <a:pt x="2751504" y="18555"/>
                          <a:pt x="3004132" y="-28750"/>
                          <a:pt x="3182691" y="0"/>
                        </a:cubicBezTo>
                        <a:cubicBezTo>
                          <a:pt x="3183133" y="4516"/>
                          <a:pt x="3181864" y="12266"/>
                          <a:pt x="3182691" y="18288"/>
                        </a:cubicBezTo>
                        <a:cubicBezTo>
                          <a:pt x="2947041" y="16687"/>
                          <a:pt x="2875741" y="22937"/>
                          <a:pt x="2609807" y="18288"/>
                        </a:cubicBezTo>
                        <a:cubicBezTo>
                          <a:pt x="2343873" y="13639"/>
                          <a:pt x="2331203" y="31729"/>
                          <a:pt x="2068749" y="18288"/>
                        </a:cubicBezTo>
                        <a:cubicBezTo>
                          <a:pt x="1806295" y="4847"/>
                          <a:pt x="1713773" y="47088"/>
                          <a:pt x="1432211" y="18288"/>
                        </a:cubicBezTo>
                        <a:cubicBezTo>
                          <a:pt x="1150649" y="-10512"/>
                          <a:pt x="982765" y="3747"/>
                          <a:pt x="859327" y="18288"/>
                        </a:cubicBezTo>
                        <a:cubicBezTo>
                          <a:pt x="735889" y="32829"/>
                          <a:pt x="254183" y="35231"/>
                          <a:pt x="0" y="18288"/>
                        </a:cubicBezTo>
                        <a:cubicBezTo>
                          <a:pt x="-306" y="11477"/>
                          <a:pt x="485" y="4355"/>
                          <a:pt x="0" y="0"/>
                        </a:cubicBezTo>
                        <a:close/>
                      </a:path>
                      <a:path w="3182691" h="18288" stroke="0" extrusionOk="0">
                        <a:moveTo>
                          <a:pt x="0" y="0"/>
                        </a:moveTo>
                        <a:cubicBezTo>
                          <a:pt x="247695" y="-19360"/>
                          <a:pt x="392581" y="-28596"/>
                          <a:pt x="572884" y="0"/>
                        </a:cubicBezTo>
                        <a:cubicBezTo>
                          <a:pt x="753187" y="28596"/>
                          <a:pt x="922042" y="4121"/>
                          <a:pt x="1113942" y="0"/>
                        </a:cubicBezTo>
                        <a:cubicBezTo>
                          <a:pt x="1305842" y="-4121"/>
                          <a:pt x="1501806" y="28092"/>
                          <a:pt x="1686826" y="0"/>
                        </a:cubicBezTo>
                        <a:cubicBezTo>
                          <a:pt x="1871846" y="-28092"/>
                          <a:pt x="2170181" y="-20672"/>
                          <a:pt x="2323364" y="0"/>
                        </a:cubicBezTo>
                        <a:cubicBezTo>
                          <a:pt x="2476547" y="20672"/>
                          <a:pt x="2919163" y="6097"/>
                          <a:pt x="3182691" y="0"/>
                        </a:cubicBezTo>
                        <a:cubicBezTo>
                          <a:pt x="3183268" y="4624"/>
                          <a:pt x="3183510" y="11191"/>
                          <a:pt x="3182691" y="18288"/>
                        </a:cubicBezTo>
                        <a:cubicBezTo>
                          <a:pt x="3026064" y="-10849"/>
                          <a:pt x="2775005" y="23067"/>
                          <a:pt x="2546153" y="18288"/>
                        </a:cubicBezTo>
                        <a:cubicBezTo>
                          <a:pt x="2317301" y="13509"/>
                          <a:pt x="2164351" y="-9884"/>
                          <a:pt x="1845961" y="18288"/>
                        </a:cubicBezTo>
                        <a:cubicBezTo>
                          <a:pt x="1527571" y="46460"/>
                          <a:pt x="1455006" y="5824"/>
                          <a:pt x="1304903" y="18288"/>
                        </a:cubicBezTo>
                        <a:cubicBezTo>
                          <a:pt x="1154800" y="30752"/>
                          <a:pt x="942107" y="-12056"/>
                          <a:pt x="604711" y="18288"/>
                        </a:cubicBezTo>
                        <a:cubicBezTo>
                          <a:pt x="267315" y="48632"/>
                          <a:pt x="141927" y="-8395"/>
                          <a:pt x="0" y="18288"/>
                        </a:cubicBezTo>
                        <a:cubicBezTo>
                          <a:pt x="-171" y="12755"/>
                          <a:pt x="-690" y="793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B608893-43C2-8BC2-24CA-3B7CD035E12C}"/>
              </a:ext>
            </a:extLst>
          </p:cNvPr>
          <p:cNvSpPr txBox="1"/>
          <p:nvPr/>
        </p:nvSpPr>
        <p:spPr>
          <a:xfrm>
            <a:off x="480060" y="2706624"/>
            <a:ext cx="5170932" cy="348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Medición de voltaje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Medición de corriente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Medición de factor de potencia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699544A-5118-EFCA-4C60-F64888E18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3444" y="1322780"/>
            <a:ext cx="3921382" cy="26510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55A967FD-DB49-7207-3452-41F4B1A861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8609" y="4448556"/>
            <a:ext cx="3731052" cy="97007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8" name="Imagen 17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221" y="6499599"/>
            <a:ext cx="924848" cy="24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372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>
            <a:spLocks noGrp="1"/>
          </p:cNvSpPr>
          <p:nvPr>
            <p:ph type="ctrTitle"/>
          </p:nvPr>
        </p:nvSpPr>
        <p:spPr>
          <a:xfrm>
            <a:off x="297821" y="177363"/>
            <a:ext cx="7772400" cy="685347"/>
          </a:xfrm>
        </p:spPr>
        <p:txBody>
          <a:bodyPr>
            <a:normAutofit/>
          </a:bodyPr>
          <a:lstStyle/>
          <a:p>
            <a:pPr algn="l"/>
            <a:r>
              <a:rPr lang="es-MX" sz="2400" b="1" dirty="0">
                <a:latin typeface="Myriad Pro"/>
                <a:cs typeface="Myriad Pro"/>
              </a:rPr>
              <a:t>Funcionamiento</a:t>
            </a:r>
            <a:endParaRPr lang="es-CL" sz="2400" b="1" dirty="0">
              <a:latin typeface="Myriad Pro"/>
              <a:cs typeface="Myriad Pro"/>
            </a:endParaRPr>
          </a:p>
        </p:txBody>
      </p:sp>
      <p:pic>
        <p:nvPicPr>
          <p:cNvPr id="18" name="Imagen 17" descr="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221" y="6499599"/>
            <a:ext cx="924848" cy="249644"/>
          </a:xfrm>
          <a:prstGeom prst="rect">
            <a:avLst/>
          </a:prstGeom>
        </p:spPr>
      </p:pic>
      <p:pic>
        <p:nvPicPr>
          <p:cNvPr id="2" name="Imagen 1" descr="Forma&#10;&#10;Descripción generada automáticamente">
            <a:extLst>
              <a:ext uri="{FF2B5EF4-FFF2-40B4-BE49-F238E27FC236}">
                <a16:creationId xmlns:a16="http://schemas.microsoft.com/office/drawing/2014/main" id="{31228365-9315-2FD7-DDD7-5A8C7CCA0C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901"/>
          <a:stretch/>
        </p:blipFill>
        <p:spPr>
          <a:xfrm>
            <a:off x="382224" y="1051560"/>
            <a:ext cx="4267835" cy="2118272"/>
          </a:xfrm>
          <a:prstGeom prst="rect">
            <a:avLst/>
          </a:prstGeom>
        </p:spPr>
      </p:pic>
      <p:pic>
        <p:nvPicPr>
          <p:cNvPr id="3" name="Imagen 2" descr="Forma&#10;&#10;Descripción generada automáticamente">
            <a:extLst>
              <a:ext uri="{FF2B5EF4-FFF2-40B4-BE49-F238E27FC236}">
                <a16:creationId xmlns:a16="http://schemas.microsoft.com/office/drawing/2014/main" id="{430B08CE-BF16-1CB7-A447-B96FDB70D8E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561"/>
          <a:stretch/>
        </p:blipFill>
        <p:spPr>
          <a:xfrm>
            <a:off x="4184021" y="3762816"/>
            <a:ext cx="4541520" cy="2225389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E6DEA082-98A0-92B2-C61C-A5FEBE53ED3C}"/>
              </a:ext>
            </a:extLst>
          </p:cNvPr>
          <p:cNvSpPr txBox="1"/>
          <p:nvPr/>
        </p:nvSpPr>
        <p:spPr>
          <a:xfrm>
            <a:off x="4650059" y="1051560"/>
            <a:ext cx="4267835" cy="2118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CL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Century Gothic" panose="020B0502020202020204" pitchFamily="34" charset="0"/>
              </a:rPr>
              <a:t>El primer universo de entrada está relacionado con el factor de potencia actual, definido por tres funciones de membresía bajo(trapezoidal), medio(triangular) y alto(trapezoidal)</a:t>
            </a:r>
            <a:endParaRPr lang="es-CL" sz="2800" dirty="0">
              <a:solidFill>
                <a:srgbClr val="000000"/>
              </a:solidFill>
              <a:effectLst/>
              <a:latin typeface="Century Gothic" panose="020B0502020202020204" pitchFamily="34" charset="0"/>
              <a:ea typeface="Times New Roman" panose="02020603050405020304" pitchFamily="18" charset="0"/>
              <a:cs typeface="Century Gothic" panose="020B0502020202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D8F22BDE-A4E4-F525-0072-5DA962918D17}"/>
              </a:ext>
            </a:extLst>
          </p:cNvPr>
          <p:cNvSpPr txBox="1"/>
          <p:nvPr/>
        </p:nvSpPr>
        <p:spPr>
          <a:xfrm>
            <a:off x="230141" y="3863180"/>
            <a:ext cx="3953880" cy="25405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CL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Para el segundo universo de entrada se utiliza el desfase, definido por tres funciones de membresía atrasado(trapezoidal), estacionario(triangular) y adelantado(trapezoidal)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93647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 descr="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221" y="6499599"/>
            <a:ext cx="924848" cy="249644"/>
          </a:xfrm>
          <a:prstGeom prst="rect">
            <a:avLst/>
          </a:prstGeom>
        </p:spPr>
      </p:pic>
      <p:pic>
        <p:nvPicPr>
          <p:cNvPr id="4" name="Imagen 3" descr="Gráfico de barras&#10;&#10;Descripción generada automáticamente con confianza media">
            <a:extLst>
              <a:ext uri="{FF2B5EF4-FFF2-40B4-BE49-F238E27FC236}">
                <a16:creationId xmlns:a16="http://schemas.microsoft.com/office/drawing/2014/main" id="{8703AABF-35A6-C69C-5EC6-46446C99D9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21" y="650515"/>
            <a:ext cx="2537460" cy="2130425"/>
          </a:xfrm>
          <a:prstGeom prst="rect">
            <a:avLst/>
          </a:prstGeom>
        </p:spPr>
      </p:pic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E639EF5B-8D52-9D2D-5A48-F51BEFA657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0191481"/>
              </p:ext>
            </p:extLst>
          </p:nvPr>
        </p:nvGraphicFramePr>
        <p:xfrm>
          <a:off x="856426" y="4053338"/>
          <a:ext cx="6499071" cy="23951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17670">
                  <a:extLst>
                    <a:ext uri="{9D8B030D-6E8A-4147-A177-3AD203B41FA5}">
                      <a16:colId xmlns:a16="http://schemas.microsoft.com/office/drawing/2014/main" val="1061700911"/>
                    </a:ext>
                  </a:extLst>
                </a:gridCol>
                <a:gridCol w="1646061">
                  <a:extLst>
                    <a:ext uri="{9D8B030D-6E8A-4147-A177-3AD203B41FA5}">
                      <a16:colId xmlns:a16="http://schemas.microsoft.com/office/drawing/2014/main" val="3372320438"/>
                    </a:ext>
                  </a:extLst>
                </a:gridCol>
                <a:gridCol w="1617670">
                  <a:extLst>
                    <a:ext uri="{9D8B030D-6E8A-4147-A177-3AD203B41FA5}">
                      <a16:colId xmlns:a16="http://schemas.microsoft.com/office/drawing/2014/main" val="3135838593"/>
                    </a:ext>
                  </a:extLst>
                </a:gridCol>
                <a:gridCol w="1617670">
                  <a:extLst>
                    <a:ext uri="{9D8B030D-6E8A-4147-A177-3AD203B41FA5}">
                      <a16:colId xmlns:a16="http://schemas.microsoft.com/office/drawing/2014/main" val="3253570445"/>
                    </a:ext>
                  </a:extLst>
                </a:gridCol>
              </a:tblGrid>
              <a:tr h="554556">
                <a:tc>
                  <a:txBody>
                    <a:bodyPr/>
                    <a:lstStyle/>
                    <a:p>
                      <a:r>
                        <a:rPr lang="es-CL" sz="2400" dirty="0">
                          <a:effectLst/>
                        </a:rPr>
                        <a:t> </a:t>
                      </a:r>
                      <a:endParaRPr lang="es-CL" sz="3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effectLst/>
                        </a:rPr>
                        <a:t>Atrasado</a:t>
                      </a:r>
                      <a:endParaRPr lang="es-CL" sz="3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effectLst/>
                        </a:rPr>
                        <a:t>Estacionario</a:t>
                      </a:r>
                      <a:endParaRPr lang="es-CL" sz="3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s-CL" sz="2400">
                          <a:effectLst/>
                        </a:rPr>
                        <a:t>Adelantado</a:t>
                      </a:r>
                      <a:endParaRPr lang="es-CL" sz="360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08178703"/>
                  </a:ext>
                </a:extLst>
              </a:tr>
              <a:tr h="554556">
                <a:tc>
                  <a:txBody>
                    <a:bodyPr/>
                    <a:lstStyle/>
                    <a:p>
                      <a:r>
                        <a:rPr lang="es-CL" sz="2400" dirty="0">
                          <a:effectLst/>
                        </a:rPr>
                        <a:t>Bajo</a:t>
                      </a:r>
                      <a:endParaRPr lang="es-CL" sz="3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effectLst/>
                        </a:rPr>
                        <a:t>añadir</a:t>
                      </a:r>
                      <a:endParaRPr lang="es-CL" sz="3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s-CL" sz="2400">
                          <a:effectLst/>
                        </a:rPr>
                        <a:t>Añadir </a:t>
                      </a:r>
                      <a:endParaRPr lang="es-CL" sz="360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s-CL" sz="2400">
                          <a:effectLst/>
                        </a:rPr>
                        <a:t>Añadir</a:t>
                      </a:r>
                      <a:endParaRPr lang="es-CL" sz="360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29905483"/>
                  </a:ext>
                </a:extLst>
              </a:tr>
              <a:tr h="554556">
                <a:tc>
                  <a:txBody>
                    <a:bodyPr/>
                    <a:lstStyle/>
                    <a:p>
                      <a:r>
                        <a:rPr lang="es-CL" sz="2400">
                          <a:effectLst/>
                        </a:rPr>
                        <a:t>Medio</a:t>
                      </a:r>
                      <a:endParaRPr lang="es-CL" sz="360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effectLst/>
                        </a:rPr>
                        <a:t>Añadir</a:t>
                      </a:r>
                      <a:endParaRPr lang="es-CL" sz="3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s-CL" sz="2400">
                          <a:effectLst/>
                        </a:rPr>
                        <a:t>Mantener</a:t>
                      </a:r>
                      <a:endParaRPr lang="es-CL" sz="360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s-CL" sz="2400">
                          <a:effectLst/>
                        </a:rPr>
                        <a:t>Quitar</a:t>
                      </a:r>
                      <a:endParaRPr lang="es-CL" sz="360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57042095"/>
                  </a:ext>
                </a:extLst>
              </a:tr>
              <a:tr h="554556">
                <a:tc>
                  <a:txBody>
                    <a:bodyPr/>
                    <a:lstStyle/>
                    <a:p>
                      <a:r>
                        <a:rPr lang="es-CL" sz="2400" dirty="0">
                          <a:effectLst/>
                        </a:rPr>
                        <a:t>Alto</a:t>
                      </a:r>
                      <a:endParaRPr lang="es-CL" sz="3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effectLst/>
                        </a:rPr>
                        <a:t>Mantener</a:t>
                      </a:r>
                      <a:endParaRPr lang="es-CL" sz="3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effectLst/>
                        </a:rPr>
                        <a:t>Mantener</a:t>
                      </a:r>
                      <a:endParaRPr lang="es-CL" sz="3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effectLst/>
                        </a:rPr>
                        <a:t>Quitar</a:t>
                      </a:r>
                      <a:endParaRPr lang="es-CL" sz="3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98872481"/>
                  </a:ext>
                </a:extLst>
              </a:tr>
            </a:tbl>
          </a:graphicData>
        </a:graphic>
      </p:graphicFrame>
      <p:sp>
        <p:nvSpPr>
          <p:cNvPr id="8" name="CuadroTexto 7">
            <a:extLst>
              <a:ext uri="{FF2B5EF4-FFF2-40B4-BE49-F238E27FC236}">
                <a16:creationId xmlns:a16="http://schemas.microsoft.com/office/drawing/2014/main" id="{EC8CBBBB-88A1-31C0-185C-C5CB036C9C40}"/>
              </a:ext>
            </a:extLst>
          </p:cNvPr>
          <p:cNvSpPr txBox="1"/>
          <p:nvPr/>
        </p:nvSpPr>
        <p:spPr>
          <a:xfrm>
            <a:off x="3178098" y="664807"/>
            <a:ext cx="4572000" cy="26318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CL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Century Gothic" panose="020B0502020202020204" pitchFamily="34" charset="0"/>
              </a:rPr>
              <a:t>El universo de salida corresponde a los bancos de capacitores, este universo está representado por tres funciones de membresía </a:t>
            </a:r>
            <a:r>
              <a:rPr lang="es-CL" sz="16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Century Gothic" panose="020B0502020202020204" pitchFamily="34" charset="0"/>
              </a:rPr>
              <a:t>singleton</a:t>
            </a:r>
            <a:r>
              <a:rPr lang="es-CL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Century Gothic" panose="020B0502020202020204" pitchFamily="34" charset="0"/>
              </a:rPr>
              <a:t> donde añade un banco de capacitor, no realiza ninguna acción , y resta un banco de capacitor según correspondan.</a:t>
            </a:r>
            <a:endParaRPr lang="es-CL" sz="2400" dirty="0">
              <a:solidFill>
                <a:srgbClr val="000000"/>
              </a:solidFill>
              <a:effectLst/>
              <a:latin typeface="Century Gothic" panose="020B0502020202020204" pitchFamily="34" charset="0"/>
              <a:ea typeface="Times New Roman" panose="02020603050405020304" pitchFamily="18" charset="0"/>
              <a:cs typeface="Century Gothic" panose="020B0502020202020204" pitchFamily="34" charset="0"/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27CA6C03-38D1-2674-0157-120A7D43F1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61" y="3296618"/>
            <a:ext cx="7772400" cy="685347"/>
          </a:xfrm>
        </p:spPr>
        <p:txBody>
          <a:bodyPr>
            <a:normAutofit/>
          </a:bodyPr>
          <a:lstStyle/>
          <a:p>
            <a:pPr algn="l"/>
            <a:r>
              <a:rPr lang="es-MX" sz="2400" b="1" dirty="0">
                <a:latin typeface="Myriad Pro"/>
                <a:cs typeface="Myriad Pro"/>
              </a:rPr>
              <a:t>Matriz de reglas difusas</a:t>
            </a:r>
            <a:endParaRPr lang="es-CL" sz="2400" b="1" dirty="0">
              <a:latin typeface="Myriad Pro"/>
              <a:cs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3718255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>
            <a:spLocks noGrp="1"/>
          </p:cNvSpPr>
          <p:nvPr>
            <p:ph type="ctrTitle"/>
          </p:nvPr>
        </p:nvSpPr>
        <p:spPr>
          <a:xfrm>
            <a:off x="297821" y="177363"/>
            <a:ext cx="7772400" cy="685347"/>
          </a:xfrm>
        </p:spPr>
        <p:txBody>
          <a:bodyPr>
            <a:normAutofit/>
          </a:bodyPr>
          <a:lstStyle/>
          <a:p>
            <a:pPr algn="l"/>
            <a:r>
              <a:rPr lang="es-MX" sz="2400" b="1" dirty="0">
                <a:latin typeface="Myriad Pro"/>
                <a:cs typeface="Myriad Pro"/>
              </a:rPr>
              <a:t>Mantenimiento preventivo</a:t>
            </a:r>
            <a:endParaRPr lang="es-CL" sz="2400" b="1" dirty="0">
              <a:latin typeface="Myriad Pro"/>
              <a:cs typeface="Myriad Pro"/>
            </a:endParaRPr>
          </a:p>
        </p:txBody>
      </p:sp>
      <p:pic>
        <p:nvPicPr>
          <p:cNvPr id="18" name="Imagen 17" descr="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221" y="6499599"/>
            <a:ext cx="924848" cy="249644"/>
          </a:xfrm>
          <a:prstGeom prst="rect">
            <a:avLst/>
          </a:prstGeom>
        </p:spPr>
      </p:pic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F767F018-07CB-9CE0-9CC2-D8F57FF41F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6860557"/>
              </p:ext>
            </p:extLst>
          </p:nvPr>
        </p:nvGraphicFramePr>
        <p:xfrm>
          <a:off x="1001751" y="1397000"/>
          <a:ext cx="7140498" cy="3296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0249">
                  <a:extLst>
                    <a:ext uri="{9D8B030D-6E8A-4147-A177-3AD203B41FA5}">
                      <a16:colId xmlns:a16="http://schemas.microsoft.com/office/drawing/2014/main" val="3891042711"/>
                    </a:ext>
                  </a:extLst>
                </a:gridCol>
                <a:gridCol w="3570249">
                  <a:extLst>
                    <a:ext uri="{9D8B030D-6E8A-4147-A177-3AD203B41FA5}">
                      <a16:colId xmlns:a16="http://schemas.microsoft.com/office/drawing/2014/main" val="1818000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Problema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Solución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084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s-CL" sz="1800" b="1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Sobrecalentamiento del Microcontrolador</a:t>
                      </a:r>
                      <a:endParaRPr lang="es-CL" sz="1800" b="1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Limpieza regular del entorno, asegurando una buena ventilación.</a:t>
                      </a:r>
                    </a:p>
                    <a:p>
                      <a:endParaRPr lang="es-CL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s-C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Remplazar microcontrolador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8289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s-CL" sz="1800" b="1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Lecturas muestra lecturas erráticas en </a:t>
                      </a:r>
                      <a:r>
                        <a:rPr lang="es-CL" sz="1800" b="1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display</a:t>
                      </a:r>
                      <a:r>
                        <a:rPr lang="es-CL" sz="1800" b="1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y/o interfaz</a:t>
                      </a:r>
                      <a:endParaRPr lang="es-CL" b="1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Alejar cualquier fuente de interferencia electromagnética en el tramo de cablea proveniente del sensor de corriente, evitar que este esté paralelo a la línea eléctrica.</a:t>
                      </a:r>
                    </a:p>
                    <a:p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84133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4216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>
            <a:spLocks noGrp="1"/>
          </p:cNvSpPr>
          <p:nvPr>
            <p:ph type="ctrTitle"/>
          </p:nvPr>
        </p:nvSpPr>
        <p:spPr>
          <a:xfrm>
            <a:off x="297821" y="177363"/>
            <a:ext cx="7772400" cy="685347"/>
          </a:xfrm>
        </p:spPr>
        <p:txBody>
          <a:bodyPr>
            <a:normAutofit/>
          </a:bodyPr>
          <a:lstStyle/>
          <a:p>
            <a:pPr algn="l"/>
            <a:r>
              <a:rPr lang="es-MX" sz="2400" b="1" dirty="0">
                <a:latin typeface="Myriad Pro"/>
                <a:cs typeface="Myriad Pro"/>
              </a:rPr>
              <a:t>Mantenimiento correctivo</a:t>
            </a:r>
            <a:endParaRPr lang="es-CL" sz="2400" b="1" dirty="0">
              <a:latin typeface="Myriad Pro"/>
              <a:cs typeface="Myriad Pro"/>
            </a:endParaRPr>
          </a:p>
        </p:txBody>
      </p:sp>
      <p:pic>
        <p:nvPicPr>
          <p:cNvPr id="18" name="Imagen 17" descr="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221" y="6499599"/>
            <a:ext cx="924848" cy="249644"/>
          </a:xfrm>
          <a:prstGeom prst="rect">
            <a:avLst/>
          </a:prstGeom>
        </p:spPr>
      </p:pic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76F45DE5-74FF-0F9E-F880-BF491D1400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5433539"/>
              </p:ext>
            </p:extLst>
          </p:nvPr>
        </p:nvGraphicFramePr>
        <p:xfrm>
          <a:off x="1001751" y="1397000"/>
          <a:ext cx="7140498" cy="393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0249">
                  <a:extLst>
                    <a:ext uri="{9D8B030D-6E8A-4147-A177-3AD203B41FA5}">
                      <a16:colId xmlns:a16="http://schemas.microsoft.com/office/drawing/2014/main" val="3891042711"/>
                    </a:ext>
                  </a:extLst>
                </a:gridCol>
                <a:gridCol w="3570249">
                  <a:extLst>
                    <a:ext uri="{9D8B030D-6E8A-4147-A177-3AD203B41FA5}">
                      <a16:colId xmlns:a16="http://schemas.microsoft.com/office/drawing/2014/main" val="1818000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Problema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Solución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084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s-CL" sz="1800" b="1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Desconexión Intermitente de Bancos de Condensadores</a:t>
                      </a:r>
                      <a:endParaRPr lang="es-CL" sz="1800" b="1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Inspección visual y apriete de todas las conexiones eléctricas. Reemplazo de conectores corroídos si es necesario.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8289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s-CL" sz="1800" b="1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Mal Funcionamiento del Microcontrolador</a:t>
                      </a:r>
                      <a:endParaRPr lang="es-CL" b="1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Actualización del firmware a la última versión. Si persisten los problemas, reemplazo del microcontrolador.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84133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s-MX" sz="1800" b="1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existe comunicación entre interfaz y la maquina</a:t>
                      </a:r>
                      <a:endParaRPr lang="es-CL" b="1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Verificar controlador USB, verificar funcionamiento del cable de conexión revisar puerto USB-B de la placa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8462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297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89ED1AA-8684-4D37-B208-8777E1A77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Graphic 33">
            <a:extLst>
              <a:ext uri="{FF2B5EF4-FFF2-40B4-BE49-F238E27FC236}">
                <a16:creationId xmlns:a16="http://schemas.microsoft.com/office/drawing/2014/main" id="{4180E01B-B1F4-437C-807D-1C930718E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3088" y="0"/>
            <a:ext cx="7177823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1919037" y="955309"/>
            <a:ext cx="5305926" cy="28989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57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Conclusión</a:t>
            </a:r>
          </a:p>
        </p:txBody>
      </p:sp>
      <p:sp>
        <p:nvSpPr>
          <p:cNvPr id="27" name="sketch line">
            <a:extLst>
              <a:ext uri="{FF2B5EF4-FFF2-40B4-BE49-F238E27FC236}">
                <a16:creationId xmlns:a16="http://schemas.microsoft.com/office/drawing/2014/main" id="{41F77738-2AF0-4750-A0C7-F97C2C175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80654" y="4173498"/>
            <a:ext cx="3182692" cy="18288"/>
          </a:xfrm>
          <a:custGeom>
            <a:avLst/>
            <a:gdLst>
              <a:gd name="connsiteX0" fmla="*/ 0 w 3182692"/>
              <a:gd name="connsiteY0" fmla="*/ 0 h 18288"/>
              <a:gd name="connsiteX1" fmla="*/ 604711 w 3182692"/>
              <a:gd name="connsiteY1" fmla="*/ 0 h 18288"/>
              <a:gd name="connsiteX2" fmla="*/ 1241250 w 3182692"/>
              <a:gd name="connsiteY2" fmla="*/ 0 h 18288"/>
              <a:gd name="connsiteX3" fmla="*/ 1909615 w 3182692"/>
              <a:gd name="connsiteY3" fmla="*/ 0 h 18288"/>
              <a:gd name="connsiteX4" fmla="*/ 2577981 w 3182692"/>
              <a:gd name="connsiteY4" fmla="*/ 0 h 18288"/>
              <a:gd name="connsiteX5" fmla="*/ 3182692 w 3182692"/>
              <a:gd name="connsiteY5" fmla="*/ 0 h 18288"/>
              <a:gd name="connsiteX6" fmla="*/ 3182692 w 3182692"/>
              <a:gd name="connsiteY6" fmla="*/ 18288 h 18288"/>
              <a:gd name="connsiteX7" fmla="*/ 2482500 w 3182692"/>
              <a:gd name="connsiteY7" fmla="*/ 18288 h 18288"/>
              <a:gd name="connsiteX8" fmla="*/ 1782308 w 3182692"/>
              <a:gd name="connsiteY8" fmla="*/ 18288 h 18288"/>
              <a:gd name="connsiteX9" fmla="*/ 1145769 w 3182692"/>
              <a:gd name="connsiteY9" fmla="*/ 18288 h 18288"/>
              <a:gd name="connsiteX10" fmla="*/ 0 w 3182692"/>
              <a:gd name="connsiteY10" fmla="*/ 18288 h 18288"/>
              <a:gd name="connsiteX11" fmla="*/ 0 w 3182692"/>
              <a:gd name="connsiteY11" fmla="*/ 0 h 18288"/>
              <a:gd name="connsiteX0" fmla="*/ 0 w 3182692"/>
              <a:gd name="connsiteY0" fmla="*/ 0 h 18288"/>
              <a:gd name="connsiteX1" fmla="*/ 604711 w 3182692"/>
              <a:gd name="connsiteY1" fmla="*/ 0 h 18288"/>
              <a:gd name="connsiteX2" fmla="*/ 1145769 w 3182692"/>
              <a:gd name="connsiteY2" fmla="*/ 0 h 18288"/>
              <a:gd name="connsiteX3" fmla="*/ 1845961 w 3182692"/>
              <a:gd name="connsiteY3" fmla="*/ 0 h 18288"/>
              <a:gd name="connsiteX4" fmla="*/ 2450673 w 3182692"/>
              <a:gd name="connsiteY4" fmla="*/ 0 h 18288"/>
              <a:gd name="connsiteX5" fmla="*/ 3182692 w 3182692"/>
              <a:gd name="connsiteY5" fmla="*/ 0 h 18288"/>
              <a:gd name="connsiteX6" fmla="*/ 3182692 w 3182692"/>
              <a:gd name="connsiteY6" fmla="*/ 18288 h 18288"/>
              <a:gd name="connsiteX7" fmla="*/ 2546154 w 3182692"/>
              <a:gd name="connsiteY7" fmla="*/ 18288 h 18288"/>
              <a:gd name="connsiteX8" fmla="*/ 1845961 w 3182692"/>
              <a:gd name="connsiteY8" fmla="*/ 18288 h 18288"/>
              <a:gd name="connsiteX9" fmla="*/ 1304904 w 3182692"/>
              <a:gd name="connsiteY9" fmla="*/ 18288 h 18288"/>
              <a:gd name="connsiteX10" fmla="*/ 668365 w 3182692"/>
              <a:gd name="connsiteY10" fmla="*/ 18288 h 18288"/>
              <a:gd name="connsiteX11" fmla="*/ 0 w 3182692"/>
              <a:gd name="connsiteY11" fmla="*/ 18288 h 18288"/>
              <a:gd name="connsiteX12" fmla="*/ 0 w 3182692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82692" h="18288" fill="none" extrusionOk="0">
                <a:moveTo>
                  <a:pt x="0" y="0"/>
                </a:moveTo>
                <a:cubicBezTo>
                  <a:pt x="145195" y="-37571"/>
                  <a:pt x="472618" y="-13696"/>
                  <a:pt x="604711" y="0"/>
                </a:cubicBezTo>
                <a:cubicBezTo>
                  <a:pt x="706652" y="-3280"/>
                  <a:pt x="1039328" y="-8567"/>
                  <a:pt x="1241250" y="0"/>
                </a:cubicBezTo>
                <a:cubicBezTo>
                  <a:pt x="1405712" y="-7891"/>
                  <a:pt x="1711158" y="8053"/>
                  <a:pt x="1909615" y="0"/>
                </a:cubicBezTo>
                <a:cubicBezTo>
                  <a:pt x="2107436" y="-40150"/>
                  <a:pt x="2247192" y="19443"/>
                  <a:pt x="2577981" y="0"/>
                </a:cubicBezTo>
                <a:cubicBezTo>
                  <a:pt x="2894393" y="-5855"/>
                  <a:pt x="3041563" y="17846"/>
                  <a:pt x="3182692" y="0"/>
                </a:cubicBezTo>
                <a:cubicBezTo>
                  <a:pt x="3181973" y="8390"/>
                  <a:pt x="3182735" y="11854"/>
                  <a:pt x="3182692" y="18288"/>
                </a:cubicBezTo>
                <a:cubicBezTo>
                  <a:pt x="2975928" y="57450"/>
                  <a:pt x="2667693" y="19406"/>
                  <a:pt x="2482500" y="18288"/>
                </a:cubicBezTo>
                <a:cubicBezTo>
                  <a:pt x="2299734" y="36912"/>
                  <a:pt x="1925962" y="9303"/>
                  <a:pt x="1782308" y="18288"/>
                </a:cubicBezTo>
                <a:cubicBezTo>
                  <a:pt x="1635580" y="20546"/>
                  <a:pt x="1257854" y="-3663"/>
                  <a:pt x="1145769" y="18288"/>
                </a:cubicBezTo>
                <a:cubicBezTo>
                  <a:pt x="1025065" y="56574"/>
                  <a:pt x="247799" y="-11536"/>
                  <a:pt x="0" y="18288"/>
                </a:cubicBezTo>
                <a:cubicBezTo>
                  <a:pt x="-405" y="13204"/>
                  <a:pt x="-1092" y="5311"/>
                  <a:pt x="0" y="0"/>
                </a:cubicBezTo>
                <a:close/>
              </a:path>
              <a:path w="3182692" h="18288" stroke="0" extrusionOk="0">
                <a:moveTo>
                  <a:pt x="0" y="0"/>
                </a:moveTo>
                <a:cubicBezTo>
                  <a:pt x="288308" y="19724"/>
                  <a:pt x="431183" y="-26509"/>
                  <a:pt x="604711" y="0"/>
                </a:cubicBezTo>
                <a:cubicBezTo>
                  <a:pt x="795174" y="4405"/>
                  <a:pt x="950067" y="22541"/>
                  <a:pt x="1145769" y="0"/>
                </a:cubicBezTo>
                <a:cubicBezTo>
                  <a:pt x="1301850" y="7702"/>
                  <a:pt x="1499974" y="-70469"/>
                  <a:pt x="1845961" y="0"/>
                </a:cubicBezTo>
                <a:cubicBezTo>
                  <a:pt x="2191264" y="15313"/>
                  <a:pt x="2307232" y="-97"/>
                  <a:pt x="2450673" y="0"/>
                </a:cubicBezTo>
                <a:cubicBezTo>
                  <a:pt x="2596405" y="-19465"/>
                  <a:pt x="3033067" y="-31048"/>
                  <a:pt x="3182692" y="0"/>
                </a:cubicBezTo>
                <a:cubicBezTo>
                  <a:pt x="3182066" y="4696"/>
                  <a:pt x="3183370" y="10269"/>
                  <a:pt x="3182692" y="18288"/>
                </a:cubicBezTo>
                <a:cubicBezTo>
                  <a:pt x="3091120" y="-23022"/>
                  <a:pt x="2811074" y="61693"/>
                  <a:pt x="2546154" y="18288"/>
                </a:cubicBezTo>
                <a:cubicBezTo>
                  <a:pt x="2285186" y="27529"/>
                  <a:pt x="2090205" y="-22321"/>
                  <a:pt x="1845961" y="18288"/>
                </a:cubicBezTo>
                <a:cubicBezTo>
                  <a:pt x="1599794" y="31493"/>
                  <a:pt x="1466284" y="37447"/>
                  <a:pt x="1304904" y="18288"/>
                </a:cubicBezTo>
                <a:cubicBezTo>
                  <a:pt x="1189365" y="43775"/>
                  <a:pt x="952251" y="23461"/>
                  <a:pt x="668365" y="18288"/>
                </a:cubicBezTo>
                <a:cubicBezTo>
                  <a:pt x="407868" y="43595"/>
                  <a:pt x="284672" y="-9405"/>
                  <a:pt x="0" y="18288"/>
                </a:cubicBezTo>
                <a:cubicBezTo>
                  <a:pt x="527" y="9891"/>
                  <a:pt x="870" y="7012"/>
                  <a:pt x="0" y="0"/>
                </a:cubicBezTo>
                <a:close/>
              </a:path>
              <a:path w="3182692" h="18288" fill="none" stroke="0" extrusionOk="0">
                <a:moveTo>
                  <a:pt x="0" y="0"/>
                </a:moveTo>
                <a:cubicBezTo>
                  <a:pt x="108839" y="-32375"/>
                  <a:pt x="447732" y="16552"/>
                  <a:pt x="604711" y="0"/>
                </a:cubicBezTo>
                <a:cubicBezTo>
                  <a:pt x="781899" y="-548"/>
                  <a:pt x="1052060" y="7118"/>
                  <a:pt x="1241250" y="0"/>
                </a:cubicBezTo>
                <a:cubicBezTo>
                  <a:pt x="1399482" y="14083"/>
                  <a:pt x="1706293" y="54730"/>
                  <a:pt x="1909615" y="0"/>
                </a:cubicBezTo>
                <a:cubicBezTo>
                  <a:pt x="2085313" y="-24404"/>
                  <a:pt x="2264415" y="16988"/>
                  <a:pt x="2577981" y="0"/>
                </a:cubicBezTo>
                <a:cubicBezTo>
                  <a:pt x="2926098" y="-10318"/>
                  <a:pt x="3036314" y="-14769"/>
                  <a:pt x="3182692" y="0"/>
                </a:cubicBezTo>
                <a:cubicBezTo>
                  <a:pt x="3181841" y="8135"/>
                  <a:pt x="3181636" y="12730"/>
                  <a:pt x="3182692" y="18288"/>
                </a:cubicBezTo>
                <a:cubicBezTo>
                  <a:pt x="2996012" y="-1231"/>
                  <a:pt x="2669008" y="27395"/>
                  <a:pt x="2482500" y="18288"/>
                </a:cubicBezTo>
                <a:cubicBezTo>
                  <a:pt x="2296543" y="21246"/>
                  <a:pt x="1935236" y="7938"/>
                  <a:pt x="1782308" y="18288"/>
                </a:cubicBezTo>
                <a:cubicBezTo>
                  <a:pt x="1607683" y="25490"/>
                  <a:pt x="1291498" y="1369"/>
                  <a:pt x="1145769" y="18288"/>
                </a:cubicBezTo>
                <a:cubicBezTo>
                  <a:pt x="1015407" y="55325"/>
                  <a:pt x="262557" y="26571"/>
                  <a:pt x="0" y="18288"/>
                </a:cubicBezTo>
                <a:cubicBezTo>
                  <a:pt x="508" y="13336"/>
                  <a:pt x="437" y="7274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182692"/>
                      <a:gd name="connsiteY0" fmla="*/ 0 h 18288"/>
                      <a:gd name="connsiteX1" fmla="*/ 604711 w 3182692"/>
                      <a:gd name="connsiteY1" fmla="*/ 0 h 18288"/>
                      <a:gd name="connsiteX2" fmla="*/ 1241250 w 3182692"/>
                      <a:gd name="connsiteY2" fmla="*/ 0 h 18288"/>
                      <a:gd name="connsiteX3" fmla="*/ 1909615 w 3182692"/>
                      <a:gd name="connsiteY3" fmla="*/ 0 h 18288"/>
                      <a:gd name="connsiteX4" fmla="*/ 2577981 w 3182692"/>
                      <a:gd name="connsiteY4" fmla="*/ 0 h 18288"/>
                      <a:gd name="connsiteX5" fmla="*/ 3182692 w 3182692"/>
                      <a:gd name="connsiteY5" fmla="*/ 0 h 18288"/>
                      <a:gd name="connsiteX6" fmla="*/ 3182692 w 3182692"/>
                      <a:gd name="connsiteY6" fmla="*/ 18288 h 18288"/>
                      <a:gd name="connsiteX7" fmla="*/ 2482500 w 3182692"/>
                      <a:gd name="connsiteY7" fmla="*/ 18288 h 18288"/>
                      <a:gd name="connsiteX8" fmla="*/ 1782308 w 3182692"/>
                      <a:gd name="connsiteY8" fmla="*/ 18288 h 18288"/>
                      <a:gd name="connsiteX9" fmla="*/ 1145769 w 3182692"/>
                      <a:gd name="connsiteY9" fmla="*/ 18288 h 18288"/>
                      <a:gd name="connsiteX10" fmla="*/ 0 w 3182692"/>
                      <a:gd name="connsiteY10" fmla="*/ 18288 h 18288"/>
                      <a:gd name="connsiteX11" fmla="*/ 0 w 3182692"/>
                      <a:gd name="connsiteY11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182692" h="18288" fill="none" extrusionOk="0">
                        <a:moveTo>
                          <a:pt x="0" y="0"/>
                        </a:moveTo>
                        <a:cubicBezTo>
                          <a:pt x="126686" y="-21366"/>
                          <a:pt x="467788" y="9025"/>
                          <a:pt x="604711" y="0"/>
                        </a:cubicBezTo>
                        <a:cubicBezTo>
                          <a:pt x="741634" y="-9025"/>
                          <a:pt x="1061620" y="6814"/>
                          <a:pt x="1241250" y="0"/>
                        </a:cubicBezTo>
                        <a:cubicBezTo>
                          <a:pt x="1420880" y="-6814"/>
                          <a:pt x="1713773" y="13383"/>
                          <a:pt x="1909615" y="0"/>
                        </a:cubicBezTo>
                        <a:cubicBezTo>
                          <a:pt x="2105457" y="-13383"/>
                          <a:pt x="2257256" y="13567"/>
                          <a:pt x="2577981" y="0"/>
                        </a:cubicBezTo>
                        <a:cubicBezTo>
                          <a:pt x="2898706" y="-13567"/>
                          <a:pt x="3026063" y="6328"/>
                          <a:pt x="3182692" y="0"/>
                        </a:cubicBezTo>
                        <a:cubicBezTo>
                          <a:pt x="3181983" y="8157"/>
                          <a:pt x="3182279" y="12125"/>
                          <a:pt x="3182692" y="18288"/>
                        </a:cubicBezTo>
                        <a:cubicBezTo>
                          <a:pt x="2998421" y="21742"/>
                          <a:pt x="2675038" y="19014"/>
                          <a:pt x="2482500" y="18288"/>
                        </a:cubicBezTo>
                        <a:cubicBezTo>
                          <a:pt x="2289962" y="17562"/>
                          <a:pt x="1930644" y="6834"/>
                          <a:pt x="1782308" y="18288"/>
                        </a:cubicBezTo>
                        <a:cubicBezTo>
                          <a:pt x="1633972" y="29742"/>
                          <a:pt x="1287388" y="-1992"/>
                          <a:pt x="1145769" y="18288"/>
                        </a:cubicBezTo>
                        <a:cubicBezTo>
                          <a:pt x="1004150" y="38568"/>
                          <a:pt x="256377" y="-37438"/>
                          <a:pt x="0" y="18288"/>
                        </a:cubicBezTo>
                        <a:cubicBezTo>
                          <a:pt x="-46" y="12483"/>
                          <a:pt x="-203" y="6491"/>
                          <a:pt x="0" y="0"/>
                        </a:cubicBezTo>
                        <a:close/>
                      </a:path>
                      <a:path w="3182692" h="18288" stroke="0" extrusionOk="0">
                        <a:moveTo>
                          <a:pt x="0" y="0"/>
                        </a:moveTo>
                        <a:cubicBezTo>
                          <a:pt x="283446" y="18201"/>
                          <a:pt x="432812" y="7290"/>
                          <a:pt x="604711" y="0"/>
                        </a:cubicBezTo>
                        <a:cubicBezTo>
                          <a:pt x="776610" y="-7290"/>
                          <a:pt x="982253" y="15478"/>
                          <a:pt x="1145769" y="0"/>
                        </a:cubicBezTo>
                        <a:cubicBezTo>
                          <a:pt x="1309285" y="-15478"/>
                          <a:pt x="1514247" y="-25520"/>
                          <a:pt x="1845961" y="0"/>
                        </a:cubicBezTo>
                        <a:cubicBezTo>
                          <a:pt x="2177675" y="25520"/>
                          <a:pt x="2297588" y="16646"/>
                          <a:pt x="2450673" y="0"/>
                        </a:cubicBezTo>
                        <a:cubicBezTo>
                          <a:pt x="2603758" y="-16646"/>
                          <a:pt x="3023048" y="-21196"/>
                          <a:pt x="3182692" y="0"/>
                        </a:cubicBezTo>
                        <a:cubicBezTo>
                          <a:pt x="3182428" y="4493"/>
                          <a:pt x="3183076" y="9472"/>
                          <a:pt x="3182692" y="18288"/>
                        </a:cubicBezTo>
                        <a:cubicBezTo>
                          <a:pt x="3039109" y="-12701"/>
                          <a:pt x="2823860" y="13848"/>
                          <a:pt x="2546154" y="18288"/>
                        </a:cubicBezTo>
                        <a:cubicBezTo>
                          <a:pt x="2268448" y="22728"/>
                          <a:pt x="2098674" y="5291"/>
                          <a:pt x="1845961" y="18288"/>
                        </a:cubicBezTo>
                        <a:cubicBezTo>
                          <a:pt x="1593248" y="31285"/>
                          <a:pt x="1456743" y="27560"/>
                          <a:pt x="1304904" y="18288"/>
                        </a:cubicBezTo>
                        <a:cubicBezTo>
                          <a:pt x="1153065" y="9016"/>
                          <a:pt x="947204" y="11126"/>
                          <a:pt x="668365" y="18288"/>
                        </a:cubicBezTo>
                        <a:cubicBezTo>
                          <a:pt x="389526" y="25450"/>
                          <a:pt x="288244" y="-4628"/>
                          <a:pt x="0" y="18288"/>
                        </a:cubicBezTo>
                        <a:cubicBezTo>
                          <a:pt x="843" y="9577"/>
                          <a:pt x="371" y="690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Imagen 17" descr="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221" y="6499599"/>
            <a:ext cx="924848" cy="24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010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s-MX" sz="2400" b="1" dirty="0">
                <a:solidFill>
                  <a:srgbClr val="D40202"/>
                </a:solidFill>
                <a:latin typeface="Myriad Pro"/>
                <a:cs typeface="Myriad Pro"/>
              </a:rPr>
              <a:t>A</a:t>
            </a:r>
            <a:r>
              <a:rPr lang="es-CL" sz="2400" b="1" dirty="0">
                <a:solidFill>
                  <a:srgbClr val="D40202"/>
                </a:solidFill>
                <a:latin typeface="Myriad Pro"/>
                <a:cs typeface="Myriad Pro"/>
              </a:rPr>
              <a:t>nexo1:</a:t>
            </a:r>
          </a:p>
        </p:txBody>
      </p:sp>
      <p:pic>
        <p:nvPicPr>
          <p:cNvPr id="18" name="Imagen 17" descr="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221" y="6499599"/>
            <a:ext cx="924848" cy="249644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4B0754C8-3322-45B6-7354-748A433A43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10" r="7368" b="4480"/>
          <a:stretch/>
        </p:blipFill>
        <p:spPr>
          <a:xfrm>
            <a:off x="1691640" y="1289335"/>
            <a:ext cx="5760720" cy="478634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4123969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s-MX" sz="2400" b="1" dirty="0">
                <a:solidFill>
                  <a:srgbClr val="D40202"/>
                </a:solidFill>
                <a:latin typeface="Myriad Pro"/>
                <a:cs typeface="Myriad Pro"/>
              </a:rPr>
              <a:t>A</a:t>
            </a:r>
            <a:r>
              <a:rPr lang="es-CL" sz="2400" b="1" dirty="0">
                <a:solidFill>
                  <a:srgbClr val="D40202"/>
                </a:solidFill>
                <a:latin typeface="Myriad Pro"/>
                <a:cs typeface="Myriad Pro"/>
              </a:rPr>
              <a:t>nexo2:</a:t>
            </a:r>
          </a:p>
        </p:txBody>
      </p:sp>
      <p:pic>
        <p:nvPicPr>
          <p:cNvPr id="18" name="Imagen 17" descr="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221" y="6499599"/>
            <a:ext cx="924848" cy="249644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DF17E1D3-BACB-6290-ACBB-3EE409CB8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773045"/>
            <a:ext cx="7934202" cy="356566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35736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s-MX" sz="2400" b="1" dirty="0">
                <a:solidFill>
                  <a:srgbClr val="D40202"/>
                </a:solidFill>
                <a:latin typeface="Myriad Pro"/>
                <a:cs typeface="Myriad Pro"/>
              </a:rPr>
              <a:t>A</a:t>
            </a:r>
            <a:r>
              <a:rPr lang="es-CL" sz="2400" b="1" dirty="0">
                <a:solidFill>
                  <a:srgbClr val="D40202"/>
                </a:solidFill>
                <a:latin typeface="Myriad Pro"/>
                <a:cs typeface="Myriad Pro"/>
              </a:rPr>
              <a:t>nexo3:</a:t>
            </a:r>
          </a:p>
        </p:txBody>
      </p:sp>
      <p:pic>
        <p:nvPicPr>
          <p:cNvPr id="18" name="Imagen 17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221" y="6499599"/>
            <a:ext cx="924848" cy="249644"/>
          </a:xfrm>
          <a:prstGeom prst="rect">
            <a:avLst/>
          </a:prstGeom>
        </p:spPr>
      </p:pic>
      <p:pic>
        <p:nvPicPr>
          <p:cNvPr id="2" name="VID20231215125956">
            <a:hlinkClick r:id="" action="ppaction://media"/>
            <a:extLst>
              <a:ext uri="{FF2B5EF4-FFF2-40B4-BE49-F238E27FC236}">
                <a16:creationId xmlns:a16="http://schemas.microsoft.com/office/drawing/2014/main" id="{15EDA43D-7E8D-37D0-6427-378ED15ABD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70017" y="1376362"/>
            <a:ext cx="7298266" cy="410527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753107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27">
            <a:extLst>
              <a:ext uri="{FF2B5EF4-FFF2-40B4-BE49-F238E27FC236}">
                <a16:creationId xmlns:a16="http://schemas.microsoft.com/office/drawing/2014/main" id="{594D6AA1-A0E1-45F9-8E25-BAB809229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Imagen 17" descr="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221" y="6499599"/>
            <a:ext cx="924848" cy="249644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AA1A6A67-92D6-A328-49BA-C8EC051E90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8725" y="33528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L"/>
          </a:p>
        </p:txBody>
      </p:sp>
      <p:graphicFrame>
        <p:nvGraphicFramePr>
          <p:cNvPr id="13" name="Tabla 12">
            <a:extLst>
              <a:ext uri="{FF2B5EF4-FFF2-40B4-BE49-F238E27FC236}">
                <a16:creationId xmlns:a16="http://schemas.microsoft.com/office/drawing/2014/main" id="{90076854-5DB9-4125-F745-6F59CA82FA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1273103"/>
              </p:ext>
            </p:extLst>
          </p:nvPr>
        </p:nvGraphicFramePr>
        <p:xfrm>
          <a:off x="609600" y="2256612"/>
          <a:ext cx="7886698" cy="326804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771174">
                  <a:extLst>
                    <a:ext uri="{9D8B030D-6E8A-4147-A177-3AD203B41FA5}">
                      <a16:colId xmlns:a16="http://schemas.microsoft.com/office/drawing/2014/main" val="1321341395"/>
                    </a:ext>
                  </a:extLst>
                </a:gridCol>
                <a:gridCol w="3115524">
                  <a:extLst>
                    <a:ext uri="{9D8B030D-6E8A-4147-A177-3AD203B41FA5}">
                      <a16:colId xmlns:a16="http://schemas.microsoft.com/office/drawing/2014/main" val="1307450839"/>
                    </a:ext>
                  </a:extLst>
                </a:gridCol>
              </a:tblGrid>
              <a:tr h="438738">
                <a:tc>
                  <a:txBody>
                    <a:bodyPr/>
                    <a:lstStyle/>
                    <a:p>
                      <a:pPr algn="just">
                        <a:lnSpc>
                          <a:spcPct val="106000"/>
                        </a:lnSpc>
                      </a:pPr>
                      <a:r>
                        <a:rPr lang="es-CL" sz="2400">
                          <a:effectLst/>
                        </a:rPr>
                        <a:t>Herramienta:</a:t>
                      </a:r>
                      <a:endParaRPr lang="es-CL" sz="280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161333" marR="161333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6000"/>
                        </a:lnSpc>
                      </a:pPr>
                      <a:r>
                        <a:rPr lang="es-CL" sz="2400" dirty="0">
                          <a:effectLst/>
                        </a:rPr>
                        <a:t>Costo:</a:t>
                      </a:r>
                      <a:endParaRPr lang="es-CL" sz="28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161333" marR="161333" marT="0" marB="0"/>
                </a:tc>
                <a:extLst>
                  <a:ext uri="{0D108BD9-81ED-4DB2-BD59-A6C34878D82A}">
                    <a16:rowId xmlns:a16="http://schemas.microsoft.com/office/drawing/2014/main" val="4206042501"/>
                  </a:ext>
                </a:extLst>
              </a:tr>
              <a:tr h="565861">
                <a:tc>
                  <a:txBody>
                    <a:bodyPr/>
                    <a:lstStyle/>
                    <a:p>
                      <a:pPr algn="just">
                        <a:lnSpc>
                          <a:spcPct val="106000"/>
                        </a:lnSpc>
                      </a:pPr>
                      <a:r>
                        <a:rPr lang="es-ES" sz="2400">
                          <a:effectLst/>
                        </a:rPr>
                        <a:t>Proteus 8.</a:t>
                      </a:r>
                      <a:endParaRPr lang="es-CL" sz="280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161333" marR="161333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tabLst>
                          <a:tab pos="2693670" algn="l"/>
                        </a:tabLst>
                      </a:pPr>
                      <a:r>
                        <a:rPr lang="es-ES" sz="2400" dirty="0">
                          <a:effectLst/>
                        </a:rPr>
                        <a:t>$1</a:t>
                      </a:r>
                      <a:r>
                        <a:rPr lang="es-CL" sz="2400" dirty="0">
                          <a:effectLst/>
                        </a:rPr>
                        <a:t>87.356</a:t>
                      </a:r>
                      <a:endParaRPr lang="es-CL" sz="2800" dirty="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161333" marR="161333" marT="0" marB="0"/>
                </a:tc>
                <a:extLst>
                  <a:ext uri="{0D108BD9-81ED-4DB2-BD59-A6C34878D82A}">
                    <a16:rowId xmlns:a16="http://schemas.microsoft.com/office/drawing/2014/main" val="422434503"/>
                  </a:ext>
                </a:extLst>
              </a:tr>
              <a:tr h="565861">
                <a:tc>
                  <a:txBody>
                    <a:bodyPr/>
                    <a:lstStyle/>
                    <a:p>
                      <a:pPr algn="just">
                        <a:lnSpc>
                          <a:spcPct val="106000"/>
                        </a:lnSpc>
                      </a:pPr>
                      <a:r>
                        <a:rPr lang="es-ES" sz="2400">
                          <a:effectLst/>
                        </a:rPr>
                        <a:t>Css Compiler.</a:t>
                      </a:r>
                      <a:endParaRPr lang="es-CL" sz="280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161333" marR="161333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tabLst>
                          <a:tab pos="2693670" algn="l"/>
                        </a:tabLst>
                      </a:pPr>
                      <a:r>
                        <a:rPr lang="es-ES" sz="2400">
                          <a:effectLst/>
                        </a:rPr>
                        <a:t>$177.400</a:t>
                      </a:r>
                      <a:endParaRPr lang="es-CL" sz="280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161333" marR="161333" marT="0" marB="0"/>
                </a:tc>
                <a:extLst>
                  <a:ext uri="{0D108BD9-81ED-4DB2-BD59-A6C34878D82A}">
                    <a16:rowId xmlns:a16="http://schemas.microsoft.com/office/drawing/2014/main" val="3180082361"/>
                  </a:ext>
                </a:extLst>
              </a:tr>
              <a:tr h="565861">
                <a:tc>
                  <a:txBody>
                    <a:bodyPr/>
                    <a:lstStyle/>
                    <a:p>
                      <a:pPr algn="just">
                        <a:lnSpc>
                          <a:spcPct val="106000"/>
                        </a:lnSpc>
                      </a:pPr>
                      <a:r>
                        <a:rPr lang="es-ES" sz="2400">
                          <a:effectLst/>
                        </a:rPr>
                        <a:t>Visual Studio.</a:t>
                      </a:r>
                      <a:endParaRPr lang="es-CL" sz="280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161333" marR="161333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tabLst>
                          <a:tab pos="2693670" algn="l"/>
                        </a:tabLst>
                      </a:pPr>
                      <a:r>
                        <a:rPr lang="es-ES" sz="2400">
                          <a:effectLst/>
                        </a:rPr>
                        <a:t>Uso Libre</a:t>
                      </a:r>
                      <a:endParaRPr lang="es-CL" sz="280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161333" marR="161333" marT="0" marB="0"/>
                </a:tc>
                <a:extLst>
                  <a:ext uri="{0D108BD9-81ED-4DB2-BD59-A6C34878D82A}">
                    <a16:rowId xmlns:a16="http://schemas.microsoft.com/office/drawing/2014/main" val="4267723529"/>
                  </a:ext>
                </a:extLst>
              </a:tr>
              <a:tr h="565861">
                <a:tc>
                  <a:txBody>
                    <a:bodyPr/>
                    <a:lstStyle/>
                    <a:p>
                      <a:pPr algn="just">
                        <a:lnSpc>
                          <a:spcPct val="106000"/>
                        </a:lnSpc>
                      </a:pPr>
                      <a:r>
                        <a:rPr lang="es-ES" sz="2400">
                          <a:effectLst/>
                        </a:rPr>
                        <a:t>Autodesk Inventor.</a:t>
                      </a:r>
                      <a:endParaRPr lang="es-CL" sz="280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161333" marR="161333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tabLst>
                          <a:tab pos="2693670" algn="l"/>
                        </a:tabLst>
                      </a:pPr>
                      <a:r>
                        <a:rPr lang="es-ES" sz="2400">
                          <a:effectLst/>
                        </a:rPr>
                        <a:t>$</a:t>
                      </a:r>
                      <a:r>
                        <a:rPr lang="es-CL" sz="2400">
                          <a:effectLst/>
                        </a:rPr>
                        <a:t>1.834.891</a:t>
                      </a:r>
                      <a:endParaRPr lang="es-CL" sz="280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161333" marR="161333" marT="0" marB="0"/>
                </a:tc>
                <a:extLst>
                  <a:ext uri="{0D108BD9-81ED-4DB2-BD59-A6C34878D82A}">
                    <a16:rowId xmlns:a16="http://schemas.microsoft.com/office/drawing/2014/main" val="3607993297"/>
                  </a:ext>
                </a:extLst>
              </a:tr>
              <a:tr h="565861">
                <a:tc>
                  <a:txBody>
                    <a:bodyPr/>
                    <a:lstStyle/>
                    <a:p>
                      <a:pPr algn="just">
                        <a:lnSpc>
                          <a:spcPct val="106000"/>
                        </a:lnSpc>
                      </a:pPr>
                      <a:r>
                        <a:rPr lang="es-ES" sz="2400" dirty="0">
                          <a:effectLst/>
                        </a:rPr>
                        <a:t>Total:</a:t>
                      </a:r>
                      <a:endParaRPr lang="es-CL" sz="28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161333" marR="161333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tabLst>
                          <a:tab pos="2693670" algn="l"/>
                        </a:tabLst>
                      </a:pPr>
                      <a:r>
                        <a:rPr lang="es-ES" sz="2400" dirty="0">
                          <a:effectLst/>
                        </a:rPr>
                        <a:t>$</a:t>
                      </a:r>
                      <a:r>
                        <a:rPr lang="es-CL" sz="2400" dirty="0">
                          <a:effectLst/>
                        </a:rPr>
                        <a:t>2.229.647</a:t>
                      </a:r>
                      <a:endParaRPr lang="es-CL" sz="2800" dirty="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161333" marR="161333" marT="0" marB="0"/>
                </a:tc>
                <a:extLst>
                  <a:ext uri="{0D108BD9-81ED-4DB2-BD59-A6C34878D82A}">
                    <a16:rowId xmlns:a16="http://schemas.microsoft.com/office/drawing/2014/main" val="758872212"/>
                  </a:ext>
                </a:extLst>
              </a:tr>
            </a:tbl>
          </a:graphicData>
        </a:graphic>
      </p:graphicFrame>
      <p:sp>
        <p:nvSpPr>
          <p:cNvPr id="16" name="Título 1">
            <a:extLst>
              <a:ext uri="{FF2B5EF4-FFF2-40B4-BE49-F238E27FC236}">
                <a16:creationId xmlns:a16="http://schemas.microsoft.com/office/drawing/2014/main" id="{D23C439B-FAD6-2707-ECE9-8AF6CA421A50}"/>
              </a:ext>
            </a:extLst>
          </p:cNvPr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MX" sz="2400" b="1" dirty="0">
                <a:solidFill>
                  <a:srgbClr val="D40202"/>
                </a:solidFill>
                <a:latin typeface="Myriad Pro"/>
                <a:cs typeface="Myriad Pro"/>
              </a:rPr>
              <a:t>A</a:t>
            </a:r>
            <a:r>
              <a:rPr lang="es-CL" sz="2400" b="1" dirty="0">
                <a:solidFill>
                  <a:srgbClr val="D40202"/>
                </a:solidFill>
                <a:latin typeface="Myriad Pro"/>
                <a:cs typeface="Myriad Pro"/>
              </a:rPr>
              <a:t>nexo4:</a:t>
            </a:r>
          </a:p>
        </p:txBody>
      </p:sp>
    </p:spTree>
    <p:extLst>
      <p:ext uri="{BB962C8B-B14F-4D97-AF65-F5344CB8AC3E}">
        <p14:creationId xmlns:p14="http://schemas.microsoft.com/office/powerpoint/2010/main" val="455622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1" name="Rectangle 104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ítulo 1"/>
          <p:cNvSpPr>
            <a:spLocks noGrp="1"/>
          </p:cNvSpPr>
          <p:nvPr>
            <p:ph type="ctrTitle"/>
          </p:nvPr>
        </p:nvSpPr>
        <p:spPr>
          <a:xfrm>
            <a:off x="3973321" y="640080"/>
            <a:ext cx="4688333" cy="3566160"/>
          </a:xfrm>
        </p:spPr>
        <p:txBody>
          <a:bodyPr anchor="b">
            <a:normAutofit/>
          </a:bodyPr>
          <a:lstStyle/>
          <a:p>
            <a:pPr algn="l"/>
            <a:r>
              <a:rPr lang="es-MX" sz="4700" b="1">
                <a:latin typeface="Myriad Pro"/>
                <a:cs typeface="Myriad Pro"/>
              </a:rPr>
              <a:t>Introducción</a:t>
            </a:r>
            <a:endParaRPr lang="es-CL" sz="4700" b="1">
              <a:latin typeface="Myriad Pro"/>
              <a:cs typeface="Myriad Pro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A40E6FA-DD9F-7CB7-2267-716C1E89EB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82" r="21008"/>
          <a:stretch/>
        </p:blipFill>
        <p:spPr bwMode="auto">
          <a:xfrm>
            <a:off x="20" y="10"/>
            <a:ext cx="3492988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646" y="4409267"/>
            <a:ext cx="3182692" cy="18288"/>
          </a:xfrm>
          <a:custGeom>
            <a:avLst/>
            <a:gdLst>
              <a:gd name="connsiteX0" fmla="*/ 0 w 3182692"/>
              <a:gd name="connsiteY0" fmla="*/ 0 h 18288"/>
              <a:gd name="connsiteX1" fmla="*/ 604711 w 3182692"/>
              <a:gd name="connsiteY1" fmla="*/ 0 h 18288"/>
              <a:gd name="connsiteX2" fmla="*/ 1241250 w 3182692"/>
              <a:gd name="connsiteY2" fmla="*/ 0 h 18288"/>
              <a:gd name="connsiteX3" fmla="*/ 1909615 w 3182692"/>
              <a:gd name="connsiteY3" fmla="*/ 0 h 18288"/>
              <a:gd name="connsiteX4" fmla="*/ 2577981 w 3182692"/>
              <a:gd name="connsiteY4" fmla="*/ 0 h 18288"/>
              <a:gd name="connsiteX5" fmla="*/ 3182692 w 3182692"/>
              <a:gd name="connsiteY5" fmla="*/ 0 h 18288"/>
              <a:gd name="connsiteX6" fmla="*/ 3182692 w 3182692"/>
              <a:gd name="connsiteY6" fmla="*/ 18288 h 18288"/>
              <a:gd name="connsiteX7" fmla="*/ 2482500 w 3182692"/>
              <a:gd name="connsiteY7" fmla="*/ 18288 h 18288"/>
              <a:gd name="connsiteX8" fmla="*/ 1782308 w 3182692"/>
              <a:gd name="connsiteY8" fmla="*/ 18288 h 18288"/>
              <a:gd name="connsiteX9" fmla="*/ 1145769 w 3182692"/>
              <a:gd name="connsiteY9" fmla="*/ 18288 h 18288"/>
              <a:gd name="connsiteX10" fmla="*/ 0 w 3182692"/>
              <a:gd name="connsiteY10" fmla="*/ 18288 h 18288"/>
              <a:gd name="connsiteX11" fmla="*/ 0 w 3182692"/>
              <a:gd name="connsiteY11" fmla="*/ 0 h 18288"/>
              <a:gd name="connsiteX0" fmla="*/ 0 w 3182692"/>
              <a:gd name="connsiteY0" fmla="*/ 0 h 18288"/>
              <a:gd name="connsiteX1" fmla="*/ 604711 w 3182692"/>
              <a:gd name="connsiteY1" fmla="*/ 0 h 18288"/>
              <a:gd name="connsiteX2" fmla="*/ 1145769 w 3182692"/>
              <a:gd name="connsiteY2" fmla="*/ 0 h 18288"/>
              <a:gd name="connsiteX3" fmla="*/ 1845961 w 3182692"/>
              <a:gd name="connsiteY3" fmla="*/ 0 h 18288"/>
              <a:gd name="connsiteX4" fmla="*/ 2450673 w 3182692"/>
              <a:gd name="connsiteY4" fmla="*/ 0 h 18288"/>
              <a:gd name="connsiteX5" fmla="*/ 3182692 w 3182692"/>
              <a:gd name="connsiteY5" fmla="*/ 0 h 18288"/>
              <a:gd name="connsiteX6" fmla="*/ 3182692 w 3182692"/>
              <a:gd name="connsiteY6" fmla="*/ 18288 h 18288"/>
              <a:gd name="connsiteX7" fmla="*/ 2546154 w 3182692"/>
              <a:gd name="connsiteY7" fmla="*/ 18288 h 18288"/>
              <a:gd name="connsiteX8" fmla="*/ 1845961 w 3182692"/>
              <a:gd name="connsiteY8" fmla="*/ 18288 h 18288"/>
              <a:gd name="connsiteX9" fmla="*/ 1304904 w 3182692"/>
              <a:gd name="connsiteY9" fmla="*/ 18288 h 18288"/>
              <a:gd name="connsiteX10" fmla="*/ 668365 w 3182692"/>
              <a:gd name="connsiteY10" fmla="*/ 18288 h 18288"/>
              <a:gd name="connsiteX11" fmla="*/ 0 w 3182692"/>
              <a:gd name="connsiteY11" fmla="*/ 18288 h 18288"/>
              <a:gd name="connsiteX12" fmla="*/ 0 w 3182692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82692" h="18288" fill="none" extrusionOk="0">
                <a:moveTo>
                  <a:pt x="0" y="0"/>
                </a:moveTo>
                <a:cubicBezTo>
                  <a:pt x="145195" y="-37571"/>
                  <a:pt x="472618" y="-13696"/>
                  <a:pt x="604711" y="0"/>
                </a:cubicBezTo>
                <a:cubicBezTo>
                  <a:pt x="706652" y="-3280"/>
                  <a:pt x="1039328" y="-8567"/>
                  <a:pt x="1241250" y="0"/>
                </a:cubicBezTo>
                <a:cubicBezTo>
                  <a:pt x="1405712" y="-7891"/>
                  <a:pt x="1711158" y="8053"/>
                  <a:pt x="1909615" y="0"/>
                </a:cubicBezTo>
                <a:cubicBezTo>
                  <a:pt x="2107436" y="-40150"/>
                  <a:pt x="2247192" y="19443"/>
                  <a:pt x="2577981" y="0"/>
                </a:cubicBezTo>
                <a:cubicBezTo>
                  <a:pt x="2894393" y="-5855"/>
                  <a:pt x="3041563" y="17846"/>
                  <a:pt x="3182692" y="0"/>
                </a:cubicBezTo>
                <a:cubicBezTo>
                  <a:pt x="3181973" y="8390"/>
                  <a:pt x="3182735" y="11854"/>
                  <a:pt x="3182692" y="18288"/>
                </a:cubicBezTo>
                <a:cubicBezTo>
                  <a:pt x="2975928" y="57450"/>
                  <a:pt x="2667693" y="19406"/>
                  <a:pt x="2482500" y="18288"/>
                </a:cubicBezTo>
                <a:cubicBezTo>
                  <a:pt x="2299734" y="36912"/>
                  <a:pt x="1925962" y="9303"/>
                  <a:pt x="1782308" y="18288"/>
                </a:cubicBezTo>
                <a:cubicBezTo>
                  <a:pt x="1635580" y="20546"/>
                  <a:pt x="1257854" y="-3663"/>
                  <a:pt x="1145769" y="18288"/>
                </a:cubicBezTo>
                <a:cubicBezTo>
                  <a:pt x="1025065" y="56574"/>
                  <a:pt x="247799" y="-11536"/>
                  <a:pt x="0" y="18288"/>
                </a:cubicBezTo>
                <a:cubicBezTo>
                  <a:pt x="-405" y="13204"/>
                  <a:pt x="-1092" y="5311"/>
                  <a:pt x="0" y="0"/>
                </a:cubicBezTo>
                <a:close/>
              </a:path>
              <a:path w="3182692" h="18288" stroke="0" extrusionOk="0">
                <a:moveTo>
                  <a:pt x="0" y="0"/>
                </a:moveTo>
                <a:cubicBezTo>
                  <a:pt x="288308" y="19724"/>
                  <a:pt x="431183" y="-26509"/>
                  <a:pt x="604711" y="0"/>
                </a:cubicBezTo>
                <a:cubicBezTo>
                  <a:pt x="795174" y="4405"/>
                  <a:pt x="950067" y="22541"/>
                  <a:pt x="1145769" y="0"/>
                </a:cubicBezTo>
                <a:cubicBezTo>
                  <a:pt x="1301850" y="7702"/>
                  <a:pt x="1499974" y="-70469"/>
                  <a:pt x="1845961" y="0"/>
                </a:cubicBezTo>
                <a:cubicBezTo>
                  <a:pt x="2191264" y="15313"/>
                  <a:pt x="2307232" y="-97"/>
                  <a:pt x="2450673" y="0"/>
                </a:cubicBezTo>
                <a:cubicBezTo>
                  <a:pt x="2596405" y="-19465"/>
                  <a:pt x="3033067" y="-31048"/>
                  <a:pt x="3182692" y="0"/>
                </a:cubicBezTo>
                <a:cubicBezTo>
                  <a:pt x="3182066" y="4696"/>
                  <a:pt x="3183370" y="10269"/>
                  <a:pt x="3182692" y="18288"/>
                </a:cubicBezTo>
                <a:cubicBezTo>
                  <a:pt x="3091120" y="-23022"/>
                  <a:pt x="2811074" y="61693"/>
                  <a:pt x="2546154" y="18288"/>
                </a:cubicBezTo>
                <a:cubicBezTo>
                  <a:pt x="2285186" y="27529"/>
                  <a:pt x="2090205" y="-22321"/>
                  <a:pt x="1845961" y="18288"/>
                </a:cubicBezTo>
                <a:cubicBezTo>
                  <a:pt x="1599794" y="31493"/>
                  <a:pt x="1466284" y="37447"/>
                  <a:pt x="1304904" y="18288"/>
                </a:cubicBezTo>
                <a:cubicBezTo>
                  <a:pt x="1189365" y="43775"/>
                  <a:pt x="952251" y="23461"/>
                  <a:pt x="668365" y="18288"/>
                </a:cubicBezTo>
                <a:cubicBezTo>
                  <a:pt x="407868" y="43595"/>
                  <a:pt x="284672" y="-9405"/>
                  <a:pt x="0" y="18288"/>
                </a:cubicBezTo>
                <a:cubicBezTo>
                  <a:pt x="527" y="9891"/>
                  <a:pt x="870" y="7012"/>
                  <a:pt x="0" y="0"/>
                </a:cubicBezTo>
                <a:close/>
              </a:path>
              <a:path w="3182692" h="18288" fill="none" stroke="0" extrusionOk="0">
                <a:moveTo>
                  <a:pt x="0" y="0"/>
                </a:moveTo>
                <a:cubicBezTo>
                  <a:pt x="108839" y="-32375"/>
                  <a:pt x="447732" y="16552"/>
                  <a:pt x="604711" y="0"/>
                </a:cubicBezTo>
                <a:cubicBezTo>
                  <a:pt x="781899" y="-548"/>
                  <a:pt x="1052060" y="7118"/>
                  <a:pt x="1241250" y="0"/>
                </a:cubicBezTo>
                <a:cubicBezTo>
                  <a:pt x="1399482" y="14083"/>
                  <a:pt x="1706293" y="54730"/>
                  <a:pt x="1909615" y="0"/>
                </a:cubicBezTo>
                <a:cubicBezTo>
                  <a:pt x="2085313" y="-24404"/>
                  <a:pt x="2264415" y="16988"/>
                  <a:pt x="2577981" y="0"/>
                </a:cubicBezTo>
                <a:cubicBezTo>
                  <a:pt x="2926098" y="-10318"/>
                  <a:pt x="3036314" y="-14769"/>
                  <a:pt x="3182692" y="0"/>
                </a:cubicBezTo>
                <a:cubicBezTo>
                  <a:pt x="3181841" y="8135"/>
                  <a:pt x="3181636" y="12730"/>
                  <a:pt x="3182692" y="18288"/>
                </a:cubicBezTo>
                <a:cubicBezTo>
                  <a:pt x="2996012" y="-1231"/>
                  <a:pt x="2669008" y="27395"/>
                  <a:pt x="2482500" y="18288"/>
                </a:cubicBezTo>
                <a:cubicBezTo>
                  <a:pt x="2296543" y="21246"/>
                  <a:pt x="1935236" y="7938"/>
                  <a:pt x="1782308" y="18288"/>
                </a:cubicBezTo>
                <a:cubicBezTo>
                  <a:pt x="1607683" y="25490"/>
                  <a:pt x="1291498" y="1369"/>
                  <a:pt x="1145769" y="18288"/>
                </a:cubicBezTo>
                <a:cubicBezTo>
                  <a:pt x="1015407" y="55325"/>
                  <a:pt x="262557" y="26571"/>
                  <a:pt x="0" y="18288"/>
                </a:cubicBezTo>
                <a:cubicBezTo>
                  <a:pt x="508" y="13336"/>
                  <a:pt x="437" y="727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182692"/>
                      <a:gd name="connsiteY0" fmla="*/ 0 h 18288"/>
                      <a:gd name="connsiteX1" fmla="*/ 604711 w 3182692"/>
                      <a:gd name="connsiteY1" fmla="*/ 0 h 18288"/>
                      <a:gd name="connsiteX2" fmla="*/ 1241250 w 3182692"/>
                      <a:gd name="connsiteY2" fmla="*/ 0 h 18288"/>
                      <a:gd name="connsiteX3" fmla="*/ 1909615 w 3182692"/>
                      <a:gd name="connsiteY3" fmla="*/ 0 h 18288"/>
                      <a:gd name="connsiteX4" fmla="*/ 2577981 w 3182692"/>
                      <a:gd name="connsiteY4" fmla="*/ 0 h 18288"/>
                      <a:gd name="connsiteX5" fmla="*/ 3182692 w 3182692"/>
                      <a:gd name="connsiteY5" fmla="*/ 0 h 18288"/>
                      <a:gd name="connsiteX6" fmla="*/ 3182692 w 3182692"/>
                      <a:gd name="connsiteY6" fmla="*/ 18288 h 18288"/>
                      <a:gd name="connsiteX7" fmla="*/ 2482500 w 3182692"/>
                      <a:gd name="connsiteY7" fmla="*/ 18288 h 18288"/>
                      <a:gd name="connsiteX8" fmla="*/ 1782308 w 3182692"/>
                      <a:gd name="connsiteY8" fmla="*/ 18288 h 18288"/>
                      <a:gd name="connsiteX9" fmla="*/ 1145769 w 3182692"/>
                      <a:gd name="connsiteY9" fmla="*/ 18288 h 18288"/>
                      <a:gd name="connsiteX10" fmla="*/ 0 w 3182692"/>
                      <a:gd name="connsiteY10" fmla="*/ 18288 h 18288"/>
                      <a:gd name="connsiteX11" fmla="*/ 0 w 3182692"/>
                      <a:gd name="connsiteY11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182692" h="18288" fill="none" extrusionOk="0">
                        <a:moveTo>
                          <a:pt x="0" y="0"/>
                        </a:moveTo>
                        <a:cubicBezTo>
                          <a:pt x="126686" y="-21366"/>
                          <a:pt x="467788" y="9025"/>
                          <a:pt x="604711" y="0"/>
                        </a:cubicBezTo>
                        <a:cubicBezTo>
                          <a:pt x="741634" y="-9025"/>
                          <a:pt x="1061620" y="6814"/>
                          <a:pt x="1241250" y="0"/>
                        </a:cubicBezTo>
                        <a:cubicBezTo>
                          <a:pt x="1420880" y="-6814"/>
                          <a:pt x="1713773" y="13383"/>
                          <a:pt x="1909615" y="0"/>
                        </a:cubicBezTo>
                        <a:cubicBezTo>
                          <a:pt x="2105457" y="-13383"/>
                          <a:pt x="2257256" y="13567"/>
                          <a:pt x="2577981" y="0"/>
                        </a:cubicBezTo>
                        <a:cubicBezTo>
                          <a:pt x="2898706" y="-13567"/>
                          <a:pt x="3026063" y="6328"/>
                          <a:pt x="3182692" y="0"/>
                        </a:cubicBezTo>
                        <a:cubicBezTo>
                          <a:pt x="3181983" y="8157"/>
                          <a:pt x="3182279" y="12125"/>
                          <a:pt x="3182692" y="18288"/>
                        </a:cubicBezTo>
                        <a:cubicBezTo>
                          <a:pt x="2998421" y="21742"/>
                          <a:pt x="2675038" y="19014"/>
                          <a:pt x="2482500" y="18288"/>
                        </a:cubicBezTo>
                        <a:cubicBezTo>
                          <a:pt x="2289962" y="17562"/>
                          <a:pt x="1930644" y="6834"/>
                          <a:pt x="1782308" y="18288"/>
                        </a:cubicBezTo>
                        <a:cubicBezTo>
                          <a:pt x="1633972" y="29742"/>
                          <a:pt x="1287388" y="-1992"/>
                          <a:pt x="1145769" y="18288"/>
                        </a:cubicBezTo>
                        <a:cubicBezTo>
                          <a:pt x="1004150" y="38568"/>
                          <a:pt x="256377" y="-37438"/>
                          <a:pt x="0" y="18288"/>
                        </a:cubicBezTo>
                        <a:cubicBezTo>
                          <a:pt x="-46" y="12483"/>
                          <a:pt x="-203" y="6491"/>
                          <a:pt x="0" y="0"/>
                        </a:cubicBezTo>
                        <a:close/>
                      </a:path>
                      <a:path w="3182692" h="18288" stroke="0" extrusionOk="0">
                        <a:moveTo>
                          <a:pt x="0" y="0"/>
                        </a:moveTo>
                        <a:cubicBezTo>
                          <a:pt x="283446" y="18201"/>
                          <a:pt x="432812" y="7290"/>
                          <a:pt x="604711" y="0"/>
                        </a:cubicBezTo>
                        <a:cubicBezTo>
                          <a:pt x="776610" y="-7290"/>
                          <a:pt x="982253" y="15478"/>
                          <a:pt x="1145769" y="0"/>
                        </a:cubicBezTo>
                        <a:cubicBezTo>
                          <a:pt x="1309285" y="-15478"/>
                          <a:pt x="1514247" y="-25520"/>
                          <a:pt x="1845961" y="0"/>
                        </a:cubicBezTo>
                        <a:cubicBezTo>
                          <a:pt x="2177675" y="25520"/>
                          <a:pt x="2297588" y="16646"/>
                          <a:pt x="2450673" y="0"/>
                        </a:cubicBezTo>
                        <a:cubicBezTo>
                          <a:pt x="2603758" y="-16646"/>
                          <a:pt x="3023048" y="-21196"/>
                          <a:pt x="3182692" y="0"/>
                        </a:cubicBezTo>
                        <a:cubicBezTo>
                          <a:pt x="3182428" y="4493"/>
                          <a:pt x="3183076" y="9472"/>
                          <a:pt x="3182692" y="18288"/>
                        </a:cubicBezTo>
                        <a:cubicBezTo>
                          <a:pt x="3039109" y="-12701"/>
                          <a:pt x="2823860" y="13848"/>
                          <a:pt x="2546154" y="18288"/>
                        </a:cubicBezTo>
                        <a:cubicBezTo>
                          <a:pt x="2268448" y="22728"/>
                          <a:pt x="2098674" y="5291"/>
                          <a:pt x="1845961" y="18288"/>
                        </a:cubicBezTo>
                        <a:cubicBezTo>
                          <a:pt x="1593248" y="31285"/>
                          <a:pt x="1456743" y="27560"/>
                          <a:pt x="1304904" y="18288"/>
                        </a:cubicBezTo>
                        <a:cubicBezTo>
                          <a:pt x="1153065" y="9016"/>
                          <a:pt x="947204" y="11126"/>
                          <a:pt x="668365" y="18288"/>
                        </a:cubicBezTo>
                        <a:cubicBezTo>
                          <a:pt x="389526" y="25450"/>
                          <a:pt x="288244" y="-4628"/>
                          <a:pt x="0" y="18288"/>
                        </a:cubicBezTo>
                        <a:cubicBezTo>
                          <a:pt x="843" y="9577"/>
                          <a:pt x="371" y="690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Imagen 17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221" y="6499599"/>
            <a:ext cx="924848" cy="24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248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 descr="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221" y="6499599"/>
            <a:ext cx="924848" cy="249644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F15A38F3-C869-ABA9-C435-F535C18D3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s-MX" sz="2400" b="1" dirty="0">
                <a:solidFill>
                  <a:srgbClr val="D40202"/>
                </a:solidFill>
                <a:latin typeface="Myriad Pro"/>
                <a:cs typeface="Myriad Pro"/>
              </a:rPr>
              <a:t>A</a:t>
            </a:r>
            <a:r>
              <a:rPr lang="es-CL" sz="2400" b="1" dirty="0">
                <a:solidFill>
                  <a:srgbClr val="D40202"/>
                </a:solidFill>
                <a:latin typeface="Myriad Pro"/>
                <a:cs typeface="Myriad Pro"/>
              </a:rPr>
              <a:t>nexo5:</a:t>
            </a:r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1023E0AA-FFA9-74DB-661C-7BFAD752B7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5631764"/>
              </p:ext>
            </p:extLst>
          </p:nvPr>
        </p:nvGraphicFramePr>
        <p:xfrm>
          <a:off x="814039" y="2913357"/>
          <a:ext cx="7348655" cy="356718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469731">
                  <a:extLst>
                    <a:ext uri="{9D8B030D-6E8A-4147-A177-3AD203B41FA5}">
                      <a16:colId xmlns:a16="http://schemas.microsoft.com/office/drawing/2014/main" val="54243858"/>
                    </a:ext>
                  </a:extLst>
                </a:gridCol>
                <a:gridCol w="1469731">
                  <a:extLst>
                    <a:ext uri="{9D8B030D-6E8A-4147-A177-3AD203B41FA5}">
                      <a16:colId xmlns:a16="http://schemas.microsoft.com/office/drawing/2014/main" val="4286945538"/>
                    </a:ext>
                  </a:extLst>
                </a:gridCol>
                <a:gridCol w="1469731">
                  <a:extLst>
                    <a:ext uri="{9D8B030D-6E8A-4147-A177-3AD203B41FA5}">
                      <a16:colId xmlns:a16="http://schemas.microsoft.com/office/drawing/2014/main" val="1685700218"/>
                    </a:ext>
                  </a:extLst>
                </a:gridCol>
                <a:gridCol w="816517">
                  <a:extLst>
                    <a:ext uri="{9D8B030D-6E8A-4147-A177-3AD203B41FA5}">
                      <a16:colId xmlns:a16="http://schemas.microsoft.com/office/drawing/2014/main" val="423456125"/>
                    </a:ext>
                  </a:extLst>
                </a:gridCol>
                <a:gridCol w="2122945">
                  <a:extLst>
                    <a:ext uri="{9D8B030D-6E8A-4147-A177-3AD203B41FA5}">
                      <a16:colId xmlns:a16="http://schemas.microsoft.com/office/drawing/2014/main" val="25756153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tabLst>
                          <a:tab pos="2693670" algn="l"/>
                        </a:tabLst>
                      </a:pPr>
                      <a:r>
                        <a:rPr lang="es-ES" sz="1600" dirty="0">
                          <a:effectLst/>
                        </a:rPr>
                        <a:t>Colaborador:</a:t>
                      </a:r>
                      <a:endParaRPr lang="es-CL" sz="2400" dirty="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2693670" algn="l"/>
                        </a:tabLst>
                      </a:pPr>
                      <a:r>
                        <a:rPr lang="es-ES" sz="1600" dirty="0">
                          <a:effectLst/>
                        </a:rPr>
                        <a:t>Cargos:</a:t>
                      </a:r>
                      <a:endParaRPr lang="es-CL" sz="2400" dirty="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2693670" algn="l"/>
                        </a:tabLst>
                      </a:pPr>
                      <a:r>
                        <a:rPr lang="es-ES" sz="1600" dirty="0">
                          <a:effectLst/>
                        </a:rPr>
                        <a:t>Descripción de actividad.</a:t>
                      </a:r>
                      <a:endParaRPr lang="es-CL" sz="2400" dirty="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2693670" algn="l"/>
                        </a:tabLst>
                      </a:pPr>
                      <a:r>
                        <a:rPr lang="es-ES" sz="1600" dirty="0">
                          <a:effectLst/>
                        </a:rPr>
                        <a:t>Horas de trabajo:</a:t>
                      </a:r>
                      <a:endParaRPr lang="es-CL" sz="2400" dirty="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2693670" algn="l"/>
                        </a:tabLst>
                      </a:pPr>
                      <a:r>
                        <a:rPr lang="es-ES" sz="1600" dirty="0">
                          <a:effectLst/>
                        </a:rPr>
                        <a:t>Costo al final del proyecto:</a:t>
                      </a:r>
                      <a:endParaRPr lang="es-CL" sz="2400" dirty="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17477371"/>
                  </a:ext>
                </a:extLst>
              </a:tr>
              <a:tr h="1264414">
                <a:tc>
                  <a:txBody>
                    <a:bodyPr/>
                    <a:lstStyle/>
                    <a:p>
                      <a:pPr algn="just">
                        <a:tabLst>
                          <a:tab pos="2693670" algn="l"/>
                        </a:tabLst>
                      </a:pPr>
                      <a:r>
                        <a:rPr lang="es-ES" sz="1600">
                          <a:effectLst/>
                        </a:rPr>
                        <a:t>Matías Olivares.</a:t>
                      </a:r>
                      <a:endParaRPr lang="es-CL" sz="240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2693670" algn="l"/>
                        </a:tabLst>
                      </a:pPr>
                      <a:r>
                        <a:rPr lang="es-ES" sz="1600">
                          <a:effectLst/>
                        </a:rPr>
                        <a:t>Desarrollador.</a:t>
                      </a:r>
                      <a:endParaRPr lang="es-CL" sz="2400">
                        <a:effectLst/>
                      </a:endParaRPr>
                    </a:p>
                    <a:p>
                      <a:pPr algn="just">
                        <a:tabLst>
                          <a:tab pos="2693670" algn="l"/>
                        </a:tabLst>
                      </a:pPr>
                      <a:r>
                        <a:rPr lang="es-ES" sz="1600">
                          <a:effectLst/>
                        </a:rPr>
                        <a:t>Diseñador.</a:t>
                      </a:r>
                      <a:endParaRPr lang="es-CL" sz="240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2693670" algn="l"/>
                        </a:tabLst>
                      </a:pPr>
                      <a:r>
                        <a:rPr lang="es-ES" sz="1600">
                          <a:effectLst/>
                        </a:rPr>
                        <a:t>Desarrollo de Software. </a:t>
                      </a:r>
                      <a:endParaRPr lang="es-CL" sz="240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2693670" algn="l"/>
                        </a:tabLst>
                      </a:pPr>
                      <a:r>
                        <a:rPr lang="es-ES" sz="1600" dirty="0">
                          <a:effectLst/>
                        </a:rPr>
                        <a:t>270</a:t>
                      </a:r>
                      <a:endParaRPr lang="es-CL" sz="2400" dirty="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tabLst>
                          <a:tab pos="2693670" algn="l"/>
                        </a:tabLst>
                      </a:pPr>
                      <a:r>
                        <a:rPr lang="es-ES" sz="1600" dirty="0">
                          <a:effectLst/>
                        </a:rPr>
                        <a:t>$1.518.750</a:t>
                      </a:r>
                      <a:endParaRPr lang="es-CL" sz="2400" dirty="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51384173"/>
                  </a:ext>
                </a:extLst>
              </a:tr>
              <a:tr h="1078967">
                <a:tc>
                  <a:txBody>
                    <a:bodyPr/>
                    <a:lstStyle/>
                    <a:p>
                      <a:pPr algn="just">
                        <a:tabLst>
                          <a:tab pos="2693670" algn="l"/>
                        </a:tabLst>
                      </a:pPr>
                      <a:r>
                        <a:rPr lang="es-ES" sz="1600">
                          <a:effectLst/>
                        </a:rPr>
                        <a:t>Edgar Sazo.</a:t>
                      </a:r>
                      <a:endParaRPr lang="es-CL" sz="240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2693670" algn="l"/>
                        </a:tabLst>
                      </a:pPr>
                      <a:r>
                        <a:rPr lang="es-ES" sz="1600">
                          <a:effectLst/>
                        </a:rPr>
                        <a:t>Desarrollador, Administrador financiero.</a:t>
                      </a:r>
                      <a:endParaRPr lang="es-CL" sz="2400">
                        <a:effectLst/>
                      </a:endParaRPr>
                    </a:p>
                    <a:p>
                      <a:pPr algn="just">
                        <a:tabLst>
                          <a:tab pos="2693670" algn="l"/>
                        </a:tabLst>
                      </a:pPr>
                      <a:r>
                        <a:rPr lang="es-ES" sz="1600">
                          <a:effectLst/>
                        </a:rPr>
                        <a:t> </a:t>
                      </a:r>
                      <a:endParaRPr lang="es-CL" sz="240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2693670" algn="l"/>
                        </a:tabLst>
                      </a:pPr>
                      <a:r>
                        <a:rPr lang="es-ES" sz="1600">
                          <a:effectLst/>
                        </a:rPr>
                        <a:t>Desarrollo firmware, hardware.</a:t>
                      </a:r>
                      <a:endParaRPr lang="es-CL" sz="240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2693670" algn="l"/>
                        </a:tabLst>
                      </a:pPr>
                      <a:r>
                        <a:rPr lang="es-ES" sz="1600">
                          <a:effectLst/>
                        </a:rPr>
                        <a:t>270</a:t>
                      </a:r>
                      <a:endParaRPr lang="es-CL" sz="240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tabLst>
                          <a:tab pos="2693670" algn="l"/>
                        </a:tabLst>
                      </a:pPr>
                      <a:r>
                        <a:rPr lang="es-ES" sz="1600">
                          <a:effectLst/>
                        </a:rPr>
                        <a:t>$1.518.750</a:t>
                      </a:r>
                      <a:endParaRPr lang="es-CL" sz="240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88651820"/>
                  </a:ext>
                </a:extLst>
              </a:tr>
              <a:tr h="492279">
                <a:tc gridSpan="4">
                  <a:txBody>
                    <a:bodyPr/>
                    <a:lstStyle/>
                    <a:p>
                      <a:pPr algn="l">
                        <a:tabLst>
                          <a:tab pos="2693670" algn="l"/>
                        </a:tabLst>
                      </a:pPr>
                      <a:r>
                        <a:rPr lang="es-ES" sz="1600" dirty="0">
                          <a:effectLst/>
                        </a:rPr>
                        <a:t>Total:</a:t>
                      </a:r>
                      <a:endParaRPr lang="es-CL" sz="2400" dirty="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tabLst>
                          <a:tab pos="2693670" algn="l"/>
                        </a:tabLst>
                      </a:pPr>
                      <a:r>
                        <a:rPr lang="es-ES" sz="1600" dirty="0">
                          <a:effectLst/>
                        </a:rPr>
                        <a:t>$3.037.500</a:t>
                      </a:r>
                      <a:endParaRPr lang="es-CL" sz="2400" dirty="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79145179"/>
                  </a:ext>
                </a:extLst>
              </a:tr>
            </a:tbl>
          </a:graphicData>
        </a:graphic>
      </p:graphicFrame>
      <p:sp>
        <p:nvSpPr>
          <p:cNvPr id="4" name="CuadroTexto 3">
            <a:extLst>
              <a:ext uri="{FF2B5EF4-FFF2-40B4-BE49-F238E27FC236}">
                <a16:creationId xmlns:a16="http://schemas.microsoft.com/office/drawing/2014/main" id="{93B3531B-E6F8-A56C-6EDD-3856DCA3BCF6}"/>
              </a:ext>
            </a:extLst>
          </p:cNvPr>
          <p:cNvSpPr txBox="1"/>
          <p:nvPr/>
        </p:nvSpPr>
        <p:spPr>
          <a:xfrm>
            <a:off x="615409" y="1148079"/>
            <a:ext cx="5672206" cy="1529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  <a:tabLst>
                <a:tab pos="2693670" algn="l"/>
              </a:tabLst>
            </a:pPr>
            <a:r>
              <a:rPr lang="es-ES" sz="1600" dirty="0">
                <a:solidFill>
                  <a:srgbClr val="4C4C4C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Century Gothic" panose="020B0502020202020204" pitchFamily="34" charset="0"/>
              </a:rPr>
              <a:t>Estimación duración del proyecto: 18 semanas.</a:t>
            </a:r>
            <a:endParaRPr lang="es-CL" sz="2400" dirty="0">
              <a:solidFill>
                <a:srgbClr val="4C4C4C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entury Gothic" panose="020B0502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  <a:tabLst>
                <a:tab pos="2693670" algn="l"/>
              </a:tabLst>
            </a:pPr>
            <a:r>
              <a:rPr lang="es-ES" sz="1600" dirty="0">
                <a:solidFill>
                  <a:srgbClr val="4C4C4C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Century Gothic" panose="020B0502020202020204" pitchFamily="34" charset="0"/>
              </a:rPr>
              <a:t>Horas semanales: 18 horas.</a:t>
            </a:r>
            <a:endParaRPr lang="es-CL" sz="2400" dirty="0">
              <a:solidFill>
                <a:srgbClr val="4C4C4C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entury Gothic" panose="020B0502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  <a:tabLst>
                <a:tab pos="2693670" algn="l"/>
              </a:tabLst>
            </a:pPr>
            <a:r>
              <a:rPr lang="es-ES" sz="1600" dirty="0">
                <a:solidFill>
                  <a:srgbClr val="4C4C4C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Century Gothic" panose="020B0502020202020204" pitchFamily="34" charset="0"/>
              </a:rPr>
              <a:t>Costo por hora: $4.690.  </a:t>
            </a:r>
            <a:endParaRPr lang="es-CL" sz="2400" dirty="0">
              <a:solidFill>
                <a:srgbClr val="4C4C4C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entury Gothic" panose="020B0502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  <a:tabLst>
                <a:tab pos="2693670" algn="l"/>
              </a:tabLst>
            </a:pPr>
            <a:r>
              <a:rPr lang="es-ES" sz="1600" dirty="0">
                <a:solidFill>
                  <a:srgbClr val="4C4C4C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Century Gothic" panose="020B0502020202020204" pitchFamily="34" charset="0"/>
              </a:rPr>
              <a:t>Total, de horas: 270.</a:t>
            </a:r>
            <a:endParaRPr lang="es-CL" sz="2400" dirty="0">
              <a:solidFill>
                <a:srgbClr val="4C4C4C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3954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 descr="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221" y="6499599"/>
            <a:ext cx="924848" cy="249644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AA1A6A67-92D6-A328-49BA-C8EC051E90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8725" y="33528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L"/>
          </a:p>
        </p:txBody>
      </p:sp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39567749-6C4B-C484-FEE6-D897DE3BD381}"/>
              </a:ext>
            </a:extLst>
          </p:cNvPr>
          <p:cNvGraphicFramePr>
            <a:graphicFrameLocks noGrp="1"/>
          </p:cNvGraphicFramePr>
          <p:nvPr/>
        </p:nvGraphicFramePr>
        <p:xfrm>
          <a:off x="1419223" y="1895424"/>
          <a:ext cx="6303265" cy="3968880"/>
        </p:xfrm>
        <a:graphic>
          <a:graphicData uri="http://schemas.openxmlformats.org/drawingml/2006/table">
            <a:tbl>
              <a:tblPr firstRow="1" firstCol="1" bandRow="1">
                <a:tableStyleId>{8799B23B-EC83-4686-B30A-512413B5E67A}</a:tableStyleId>
              </a:tblPr>
              <a:tblGrid>
                <a:gridCol w="3455480">
                  <a:extLst>
                    <a:ext uri="{9D8B030D-6E8A-4147-A177-3AD203B41FA5}">
                      <a16:colId xmlns:a16="http://schemas.microsoft.com/office/drawing/2014/main" val="712880124"/>
                    </a:ext>
                  </a:extLst>
                </a:gridCol>
                <a:gridCol w="2847785">
                  <a:extLst>
                    <a:ext uri="{9D8B030D-6E8A-4147-A177-3AD203B41FA5}">
                      <a16:colId xmlns:a16="http://schemas.microsoft.com/office/drawing/2014/main" val="2327727262"/>
                    </a:ext>
                  </a:extLst>
                </a:gridCol>
              </a:tblGrid>
              <a:tr h="79377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tabLst>
                          <a:tab pos="2693670" algn="l"/>
                        </a:tabLst>
                      </a:pPr>
                      <a:r>
                        <a:rPr lang="es-ES" sz="3300">
                          <a:effectLst/>
                        </a:rPr>
                        <a:t>Gasto:</a:t>
                      </a:r>
                      <a:endParaRPr lang="es-CL" sz="400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226314" marR="226314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tabLst>
                          <a:tab pos="2693670" algn="l"/>
                        </a:tabLst>
                      </a:pPr>
                      <a:r>
                        <a:rPr lang="es-ES" sz="3300">
                          <a:effectLst/>
                        </a:rPr>
                        <a:t>Valor:</a:t>
                      </a:r>
                      <a:endParaRPr lang="es-CL" sz="400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226314" marR="226314" marT="0" marB="0"/>
                </a:tc>
                <a:extLst>
                  <a:ext uri="{0D108BD9-81ED-4DB2-BD59-A6C34878D82A}">
                    <a16:rowId xmlns:a16="http://schemas.microsoft.com/office/drawing/2014/main" val="2746920094"/>
                  </a:ext>
                </a:extLst>
              </a:tr>
              <a:tr h="79377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tabLst>
                          <a:tab pos="2693670" algn="l"/>
                        </a:tabLst>
                      </a:pPr>
                      <a:r>
                        <a:rPr lang="es-ES" sz="3300">
                          <a:effectLst/>
                        </a:rPr>
                        <a:t>Mano de obra.</a:t>
                      </a:r>
                      <a:endParaRPr lang="es-CL" sz="400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226314" marR="226314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tabLst>
                          <a:tab pos="2693670" algn="l"/>
                        </a:tabLst>
                      </a:pPr>
                      <a:r>
                        <a:rPr lang="es-ES" sz="3300">
                          <a:effectLst/>
                        </a:rPr>
                        <a:t>$3.037.500</a:t>
                      </a:r>
                      <a:endParaRPr lang="es-CL" sz="400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226314" marR="226314" marT="0" marB="0"/>
                </a:tc>
                <a:extLst>
                  <a:ext uri="{0D108BD9-81ED-4DB2-BD59-A6C34878D82A}">
                    <a16:rowId xmlns:a16="http://schemas.microsoft.com/office/drawing/2014/main" val="1029206088"/>
                  </a:ext>
                </a:extLst>
              </a:tr>
              <a:tr h="79377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tabLst>
                          <a:tab pos="2693670" algn="l"/>
                        </a:tabLst>
                      </a:pPr>
                      <a:r>
                        <a:rPr lang="es-ES" sz="3300">
                          <a:effectLst/>
                        </a:rPr>
                        <a:t>Materiales.</a:t>
                      </a:r>
                      <a:endParaRPr lang="es-CL" sz="400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226314" marR="226314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tabLst>
                          <a:tab pos="2693670" algn="l"/>
                        </a:tabLst>
                      </a:pPr>
                      <a:r>
                        <a:rPr lang="es-CL" sz="3300" dirty="0">
                          <a:effectLst/>
                        </a:rPr>
                        <a:t>$75.555</a:t>
                      </a:r>
                      <a:endParaRPr lang="es-CL" sz="4000" dirty="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226314" marR="226314" marT="0" marB="0"/>
                </a:tc>
                <a:extLst>
                  <a:ext uri="{0D108BD9-81ED-4DB2-BD59-A6C34878D82A}">
                    <a16:rowId xmlns:a16="http://schemas.microsoft.com/office/drawing/2014/main" val="23152687"/>
                  </a:ext>
                </a:extLst>
              </a:tr>
              <a:tr h="79377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tabLst>
                          <a:tab pos="2693670" algn="l"/>
                        </a:tabLst>
                      </a:pPr>
                      <a:r>
                        <a:rPr lang="es-ES" sz="3300">
                          <a:effectLst/>
                        </a:rPr>
                        <a:t>Software.</a:t>
                      </a:r>
                      <a:endParaRPr lang="es-CL" sz="400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226314" marR="226314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tabLst>
                          <a:tab pos="2693670" algn="l"/>
                        </a:tabLst>
                      </a:pPr>
                      <a:r>
                        <a:rPr lang="es-ES" sz="3300">
                          <a:effectLst/>
                        </a:rPr>
                        <a:t>$2.229.647</a:t>
                      </a:r>
                      <a:endParaRPr lang="es-CL" sz="400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226314" marR="226314" marT="0" marB="0"/>
                </a:tc>
                <a:extLst>
                  <a:ext uri="{0D108BD9-81ED-4DB2-BD59-A6C34878D82A}">
                    <a16:rowId xmlns:a16="http://schemas.microsoft.com/office/drawing/2014/main" val="2172966917"/>
                  </a:ext>
                </a:extLst>
              </a:tr>
              <a:tr h="79377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tabLst>
                          <a:tab pos="2693670" algn="l"/>
                        </a:tabLst>
                      </a:pPr>
                      <a:r>
                        <a:rPr lang="es-ES" sz="3300" dirty="0">
                          <a:effectLst/>
                        </a:rPr>
                        <a:t>Total:</a:t>
                      </a:r>
                      <a:endParaRPr lang="es-CL" sz="4000" dirty="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226314" marR="226314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tabLst>
                          <a:tab pos="2693670" algn="l"/>
                        </a:tabLst>
                      </a:pPr>
                      <a:r>
                        <a:rPr lang="es-ES" sz="3300" dirty="0">
                          <a:effectLst/>
                        </a:rPr>
                        <a:t>$5.342.702</a:t>
                      </a:r>
                      <a:endParaRPr lang="es-CL" sz="4000" dirty="0">
                        <a:solidFill>
                          <a:srgbClr val="4C4C4C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entury Gothic" panose="020B0502020202020204" pitchFamily="34" charset="0"/>
                      </a:endParaRPr>
                    </a:p>
                  </a:txBody>
                  <a:tcPr marL="226314" marR="226314" marT="0" marB="0"/>
                </a:tc>
                <a:extLst>
                  <a:ext uri="{0D108BD9-81ED-4DB2-BD59-A6C34878D82A}">
                    <a16:rowId xmlns:a16="http://schemas.microsoft.com/office/drawing/2014/main" val="2889282107"/>
                  </a:ext>
                </a:extLst>
              </a:tr>
            </a:tbl>
          </a:graphicData>
        </a:graphic>
      </p:graphicFrame>
      <p:sp>
        <p:nvSpPr>
          <p:cNvPr id="11" name="Título 1">
            <a:extLst>
              <a:ext uri="{FF2B5EF4-FFF2-40B4-BE49-F238E27FC236}">
                <a16:creationId xmlns:a16="http://schemas.microsoft.com/office/drawing/2014/main" id="{F15A38F3-C869-ABA9-C435-F535C18D3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s-MX" sz="2400" b="1" dirty="0">
                <a:solidFill>
                  <a:srgbClr val="D40202"/>
                </a:solidFill>
                <a:latin typeface="Myriad Pro"/>
                <a:cs typeface="Myriad Pro"/>
              </a:rPr>
              <a:t>A</a:t>
            </a:r>
            <a:r>
              <a:rPr lang="es-CL" sz="2400" b="1" dirty="0">
                <a:solidFill>
                  <a:srgbClr val="D40202"/>
                </a:solidFill>
                <a:latin typeface="Myriad Pro"/>
                <a:cs typeface="Myriad Pro"/>
              </a:rPr>
              <a:t>nexo6:</a:t>
            </a:r>
          </a:p>
        </p:txBody>
      </p:sp>
    </p:spTree>
    <p:extLst>
      <p:ext uri="{BB962C8B-B14F-4D97-AF65-F5344CB8AC3E}">
        <p14:creationId xmlns:p14="http://schemas.microsoft.com/office/powerpoint/2010/main" val="3889832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>
            <a:spLocks noGrp="1"/>
          </p:cNvSpPr>
          <p:nvPr>
            <p:ph type="ctrTitle"/>
          </p:nvPr>
        </p:nvSpPr>
        <p:spPr>
          <a:xfrm>
            <a:off x="297821" y="177363"/>
            <a:ext cx="7772400" cy="685347"/>
          </a:xfrm>
        </p:spPr>
        <p:txBody>
          <a:bodyPr>
            <a:normAutofit/>
          </a:bodyPr>
          <a:lstStyle/>
          <a:p>
            <a:pPr algn="l"/>
            <a:r>
              <a:rPr lang="es-MX" sz="2400" b="1" dirty="0">
                <a:latin typeface="Myriad Pro"/>
                <a:cs typeface="Myriad Pro"/>
              </a:rPr>
              <a:t>Objetivo general</a:t>
            </a:r>
            <a:endParaRPr lang="es-CL" sz="2400" b="1" dirty="0">
              <a:latin typeface="Myriad Pro"/>
              <a:cs typeface="Myriad Pro"/>
            </a:endParaRPr>
          </a:p>
        </p:txBody>
      </p:sp>
      <p:pic>
        <p:nvPicPr>
          <p:cNvPr id="18" name="Imagen 17" descr="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221" y="6499599"/>
            <a:ext cx="924848" cy="249644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995ADD62-BCF7-8765-62FE-E0B026E726F1}"/>
              </a:ext>
            </a:extLst>
          </p:cNvPr>
          <p:cNvSpPr txBox="1"/>
          <p:nvPr/>
        </p:nvSpPr>
        <p:spPr>
          <a:xfrm>
            <a:off x="148227" y="1253003"/>
            <a:ext cx="8976732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419" dirty="0"/>
              <a:t>Diseñar e implementar un dispositivo inteligente para corregir el factor de potencia automáticamente según lo requiera la situación.</a:t>
            </a:r>
          </a:p>
          <a:p>
            <a:endParaRPr lang="es-419" sz="1600" dirty="0"/>
          </a:p>
        </p:txBody>
      </p:sp>
    </p:spTree>
    <p:extLst>
      <p:ext uri="{BB962C8B-B14F-4D97-AF65-F5344CB8AC3E}">
        <p14:creationId xmlns:p14="http://schemas.microsoft.com/office/powerpoint/2010/main" val="1175736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>
            <a:spLocks noGrp="1"/>
          </p:cNvSpPr>
          <p:nvPr>
            <p:ph type="ctrTitle"/>
          </p:nvPr>
        </p:nvSpPr>
        <p:spPr>
          <a:xfrm>
            <a:off x="297821" y="177363"/>
            <a:ext cx="7772400" cy="685347"/>
          </a:xfrm>
        </p:spPr>
        <p:txBody>
          <a:bodyPr>
            <a:normAutofit/>
          </a:bodyPr>
          <a:lstStyle/>
          <a:p>
            <a:pPr algn="l"/>
            <a:r>
              <a:rPr lang="es-MX" sz="2400" b="1" dirty="0">
                <a:latin typeface="Myriad Pro"/>
                <a:cs typeface="Myriad Pro"/>
              </a:rPr>
              <a:t>Objetivos específicos</a:t>
            </a:r>
            <a:endParaRPr lang="es-CL" sz="2400" b="1" dirty="0">
              <a:latin typeface="Myriad Pro"/>
              <a:cs typeface="Myriad Pro"/>
            </a:endParaRPr>
          </a:p>
        </p:txBody>
      </p:sp>
      <p:pic>
        <p:nvPicPr>
          <p:cNvPr id="18" name="Imagen 17" descr="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221" y="6499599"/>
            <a:ext cx="924848" cy="249644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5931FA8C-A2CC-47DB-BD50-8F11DB9DF7F9}"/>
              </a:ext>
            </a:extLst>
          </p:cNvPr>
          <p:cNvSpPr txBox="1"/>
          <p:nvPr/>
        </p:nvSpPr>
        <p:spPr>
          <a:xfrm>
            <a:off x="95245" y="1048725"/>
            <a:ext cx="8909824" cy="5470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s-419" sz="1600" dirty="0"/>
          </a:p>
          <a:p>
            <a:pPr>
              <a:lnSpc>
                <a:spcPct val="150000"/>
              </a:lnSpc>
            </a:pPr>
            <a:r>
              <a:rPr lang="es-419" sz="1600" dirty="0"/>
              <a:t>•	Diseñar un dispositivo que sea capaz de censar tanto corriente como voltaje de una red eléctrica.</a:t>
            </a:r>
          </a:p>
          <a:p>
            <a:pPr>
              <a:lnSpc>
                <a:spcPct val="150000"/>
              </a:lnSpc>
            </a:pPr>
            <a:r>
              <a:rPr lang="es-419" sz="1600" dirty="0"/>
              <a:t>•	A través de lógica difusa sea capaz de corregir el factor de potencia de forma dinámica.</a:t>
            </a:r>
          </a:p>
          <a:p>
            <a:pPr>
              <a:lnSpc>
                <a:spcPct val="150000"/>
              </a:lnSpc>
            </a:pPr>
            <a:r>
              <a:rPr lang="es-419" sz="1600" dirty="0"/>
              <a:t>•	Corregir el factor de potencia mediante lógica difusa.</a:t>
            </a:r>
          </a:p>
          <a:p>
            <a:pPr>
              <a:lnSpc>
                <a:spcPct val="150000"/>
              </a:lnSpc>
            </a:pPr>
            <a:r>
              <a:rPr lang="es-419" sz="1600" dirty="0"/>
              <a:t>•	Conectividad con el propósito de configurar el dispositivo mediante una interfaz gráfica.</a:t>
            </a:r>
          </a:p>
          <a:p>
            <a:pPr>
              <a:lnSpc>
                <a:spcPct val="150000"/>
              </a:lnSpc>
            </a:pPr>
            <a:r>
              <a:rPr lang="es-419" sz="1600" dirty="0"/>
              <a:t>•	Capacidad de ser escalable y adaptarse distintas redes eléctricas.</a:t>
            </a:r>
          </a:p>
          <a:p>
            <a:pPr>
              <a:lnSpc>
                <a:spcPct val="150000"/>
              </a:lnSpc>
            </a:pPr>
            <a:r>
              <a:rPr lang="es-419" sz="1600" dirty="0"/>
              <a:t>•	Que permita el monitoreo de las variables de interés en un </a:t>
            </a:r>
            <a:r>
              <a:rPr lang="es-419" sz="1600" dirty="0" err="1"/>
              <a:t>display</a:t>
            </a:r>
            <a:r>
              <a:rPr lang="es-419" sz="1600" dirty="0"/>
              <a:t> empotrado en el dispositivo.</a:t>
            </a:r>
          </a:p>
          <a:p>
            <a:pPr>
              <a:lnSpc>
                <a:spcPct val="150000"/>
              </a:lnSpc>
            </a:pPr>
            <a:r>
              <a:rPr lang="es-419" sz="1600" dirty="0"/>
              <a:t>•	Para la selección de componentes se prioriza el uso de aquellos que estén disponibles para adquirir 	de forma local sin la necesidad de importar. </a:t>
            </a:r>
          </a:p>
          <a:p>
            <a:pPr>
              <a:lnSpc>
                <a:spcPct val="150000"/>
              </a:lnSpc>
            </a:pPr>
            <a:r>
              <a:rPr lang="es-419" sz="1600" dirty="0"/>
              <a:t>•	Integrar hardware y software.</a:t>
            </a:r>
          </a:p>
          <a:p>
            <a:pPr>
              <a:lnSpc>
                <a:spcPct val="150000"/>
              </a:lnSpc>
            </a:pPr>
            <a:r>
              <a:rPr lang="es-419" sz="1600" dirty="0"/>
              <a:t>•	Concebir una solución inteligente para corregir el factor de potencia.</a:t>
            </a:r>
          </a:p>
          <a:p>
            <a:pPr>
              <a:lnSpc>
                <a:spcPct val="150000"/>
              </a:lnSpc>
            </a:pPr>
            <a:r>
              <a:rPr lang="es-419" sz="1600" dirty="0"/>
              <a:t>•	Exponer la normativa en chile con respecto a la implicancia tener un bajo factor de potencia en una 	red eléctrica.</a:t>
            </a:r>
          </a:p>
          <a:p>
            <a:pPr>
              <a:lnSpc>
                <a:spcPct val="150000"/>
              </a:lnSpc>
            </a:pPr>
            <a:r>
              <a:rPr lang="es-419" sz="1600" dirty="0"/>
              <a:t>•	Exponer soluciones ya existentes para resolver la problemática y poner en valor la solución ofrecida 	con respecto a las ya existentes.</a:t>
            </a:r>
          </a:p>
        </p:txBody>
      </p:sp>
    </p:spTree>
    <p:extLst>
      <p:ext uri="{BB962C8B-B14F-4D97-AF65-F5344CB8AC3E}">
        <p14:creationId xmlns:p14="http://schemas.microsoft.com/office/powerpoint/2010/main" val="3266767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ítulo 1"/>
          <p:cNvSpPr>
            <a:spLocks noGrp="1"/>
          </p:cNvSpPr>
          <p:nvPr>
            <p:ph type="ctrTitle"/>
          </p:nvPr>
        </p:nvSpPr>
        <p:spPr>
          <a:xfrm>
            <a:off x="480060" y="325369"/>
            <a:ext cx="3276451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300" b="1"/>
              <a:t>Problemática identificada</a:t>
            </a:r>
          </a:p>
        </p:txBody>
      </p:sp>
      <p:sp>
        <p:nvSpPr>
          <p:cNvPr id="2057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60" y="2586994"/>
            <a:ext cx="2606040" cy="18288"/>
          </a:xfrm>
          <a:custGeom>
            <a:avLst/>
            <a:gdLst>
              <a:gd name="connsiteX0" fmla="*/ 0 w 2606040"/>
              <a:gd name="connsiteY0" fmla="*/ 0 h 18288"/>
              <a:gd name="connsiteX1" fmla="*/ 625450 w 2606040"/>
              <a:gd name="connsiteY1" fmla="*/ 0 h 18288"/>
              <a:gd name="connsiteX2" fmla="*/ 1224839 w 2606040"/>
              <a:gd name="connsiteY2" fmla="*/ 0 h 18288"/>
              <a:gd name="connsiteX3" fmla="*/ 1824228 w 2606040"/>
              <a:gd name="connsiteY3" fmla="*/ 0 h 18288"/>
              <a:gd name="connsiteX4" fmla="*/ 2606040 w 2606040"/>
              <a:gd name="connsiteY4" fmla="*/ 0 h 18288"/>
              <a:gd name="connsiteX5" fmla="*/ 2606040 w 2606040"/>
              <a:gd name="connsiteY5" fmla="*/ 18288 h 18288"/>
              <a:gd name="connsiteX6" fmla="*/ 1902409 w 2606040"/>
              <a:gd name="connsiteY6" fmla="*/ 18288 h 18288"/>
              <a:gd name="connsiteX7" fmla="*/ 1276960 w 2606040"/>
              <a:gd name="connsiteY7" fmla="*/ 18288 h 18288"/>
              <a:gd name="connsiteX8" fmla="*/ 677570 w 2606040"/>
              <a:gd name="connsiteY8" fmla="*/ 18288 h 18288"/>
              <a:gd name="connsiteX9" fmla="*/ 0 w 2606040"/>
              <a:gd name="connsiteY9" fmla="*/ 18288 h 18288"/>
              <a:gd name="connsiteX10" fmla="*/ 0 w 2606040"/>
              <a:gd name="connsiteY10" fmla="*/ 0 h 18288"/>
              <a:gd name="connsiteX0" fmla="*/ 0 w 2606040"/>
              <a:gd name="connsiteY0" fmla="*/ 0 h 18288"/>
              <a:gd name="connsiteX1" fmla="*/ 599389 w 2606040"/>
              <a:gd name="connsiteY1" fmla="*/ 0 h 18288"/>
              <a:gd name="connsiteX2" fmla="*/ 1303020 w 2606040"/>
              <a:gd name="connsiteY2" fmla="*/ 0 h 18288"/>
              <a:gd name="connsiteX3" fmla="*/ 1876349 w 2606040"/>
              <a:gd name="connsiteY3" fmla="*/ 0 h 18288"/>
              <a:gd name="connsiteX4" fmla="*/ 2606040 w 2606040"/>
              <a:gd name="connsiteY4" fmla="*/ 0 h 18288"/>
              <a:gd name="connsiteX5" fmla="*/ 2606040 w 2606040"/>
              <a:gd name="connsiteY5" fmla="*/ 18288 h 18288"/>
              <a:gd name="connsiteX6" fmla="*/ 1980590 w 2606040"/>
              <a:gd name="connsiteY6" fmla="*/ 18288 h 18288"/>
              <a:gd name="connsiteX7" fmla="*/ 1276960 w 2606040"/>
              <a:gd name="connsiteY7" fmla="*/ 18288 h 18288"/>
              <a:gd name="connsiteX8" fmla="*/ 651510 w 2606040"/>
              <a:gd name="connsiteY8" fmla="*/ 18288 h 18288"/>
              <a:gd name="connsiteX9" fmla="*/ 0 w 2606040"/>
              <a:gd name="connsiteY9" fmla="*/ 18288 h 18288"/>
              <a:gd name="connsiteX10" fmla="*/ 0 w 2606040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06040" h="18288" fill="none" extrusionOk="0">
                <a:moveTo>
                  <a:pt x="0" y="0"/>
                </a:moveTo>
                <a:cubicBezTo>
                  <a:pt x="211079" y="-22080"/>
                  <a:pt x="479378" y="-26537"/>
                  <a:pt x="625450" y="0"/>
                </a:cubicBezTo>
                <a:cubicBezTo>
                  <a:pt x="925937" y="-4758"/>
                  <a:pt x="973176" y="15739"/>
                  <a:pt x="1224839" y="0"/>
                </a:cubicBezTo>
                <a:cubicBezTo>
                  <a:pt x="1479663" y="-11328"/>
                  <a:pt x="1566636" y="18697"/>
                  <a:pt x="1824228" y="0"/>
                </a:cubicBezTo>
                <a:cubicBezTo>
                  <a:pt x="2086799" y="-72665"/>
                  <a:pt x="2306223" y="-891"/>
                  <a:pt x="2606040" y="0"/>
                </a:cubicBezTo>
                <a:cubicBezTo>
                  <a:pt x="2606645" y="4461"/>
                  <a:pt x="2607031" y="13181"/>
                  <a:pt x="2606040" y="18288"/>
                </a:cubicBezTo>
                <a:cubicBezTo>
                  <a:pt x="2260204" y="29342"/>
                  <a:pt x="2175708" y="5614"/>
                  <a:pt x="1902409" y="18288"/>
                </a:cubicBezTo>
                <a:cubicBezTo>
                  <a:pt x="1638502" y="41064"/>
                  <a:pt x="1460923" y="-16269"/>
                  <a:pt x="1276960" y="18288"/>
                </a:cubicBezTo>
                <a:cubicBezTo>
                  <a:pt x="1057717" y="14361"/>
                  <a:pt x="867956" y="2320"/>
                  <a:pt x="677570" y="18288"/>
                </a:cubicBezTo>
                <a:cubicBezTo>
                  <a:pt x="457951" y="33373"/>
                  <a:pt x="189752" y="55388"/>
                  <a:pt x="0" y="18288"/>
                </a:cubicBezTo>
                <a:cubicBezTo>
                  <a:pt x="1586" y="13022"/>
                  <a:pt x="-95" y="4569"/>
                  <a:pt x="0" y="0"/>
                </a:cubicBezTo>
                <a:close/>
              </a:path>
              <a:path w="2606040" h="18288" stroke="0" extrusionOk="0">
                <a:moveTo>
                  <a:pt x="0" y="0"/>
                </a:moveTo>
                <a:cubicBezTo>
                  <a:pt x="172759" y="3236"/>
                  <a:pt x="361166" y="-13413"/>
                  <a:pt x="599389" y="0"/>
                </a:cubicBezTo>
                <a:cubicBezTo>
                  <a:pt x="841226" y="37042"/>
                  <a:pt x="968991" y="14587"/>
                  <a:pt x="1303020" y="0"/>
                </a:cubicBezTo>
                <a:cubicBezTo>
                  <a:pt x="1643101" y="-7120"/>
                  <a:pt x="1717813" y="7213"/>
                  <a:pt x="1876349" y="0"/>
                </a:cubicBezTo>
                <a:cubicBezTo>
                  <a:pt x="2036762" y="-14138"/>
                  <a:pt x="2426397" y="-4451"/>
                  <a:pt x="2606040" y="0"/>
                </a:cubicBezTo>
                <a:cubicBezTo>
                  <a:pt x="2606314" y="8448"/>
                  <a:pt x="2606550" y="14527"/>
                  <a:pt x="2606040" y="18288"/>
                </a:cubicBezTo>
                <a:cubicBezTo>
                  <a:pt x="2344840" y="2643"/>
                  <a:pt x="2192043" y="7399"/>
                  <a:pt x="1980590" y="18288"/>
                </a:cubicBezTo>
                <a:cubicBezTo>
                  <a:pt x="1783984" y="-9745"/>
                  <a:pt x="1487673" y="45908"/>
                  <a:pt x="1276960" y="18288"/>
                </a:cubicBezTo>
                <a:cubicBezTo>
                  <a:pt x="1088134" y="-41257"/>
                  <a:pt x="877974" y="49968"/>
                  <a:pt x="651510" y="18288"/>
                </a:cubicBezTo>
                <a:cubicBezTo>
                  <a:pt x="430798" y="-27764"/>
                  <a:pt x="132889" y="-33467"/>
                  <a:pt x="0" y="18288"/>
                </a:cubicBezTo>
                <a:cubicBezTo>
                  <a:pt x="212" y="10845"/>
                  <a:pt x="-833" y="6193"/>
                  <a:pt x="0" y="0"/>
                </a:cubicBezTo>
                <a:close/>
              </a:path>
              <a:path w="2606040" h="18288" fill="none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27712" y="6878"/>
                  <a:pt x="971143" y="7084"/>
                  <a:pt x="1224839" y="0"/>
                </a:cubicBezTo>
                <a:cubicBezTo>
                  <a:pt x="1477775" y="-16815"/>
                  <a:pt x="1569904" y="19146"/>
                  <a:pt x="1824228" y="0"/>
                </a:cubicBezTo>
                <a:cubicBezTo>
                  <a:pt x="2055206" y="24867"/>
                  <a:pt x="2317192" y="-62872"/>
                  <a:pt x="2606040" y="0"/>
                </a:cubicBezTo>
                <a:cubicBezTo>
                  <a:pt x="2606166" y="3680"/>
                  <a:pt x="2606905" y="11461"/>
                  <a:pt x="2606040" y="18288"/>
                </a:cubicBezTo>
                <a:cubicBezTo>
                  <a:pt x="2234648" y="26976"/>
                  <a:pt x="2180202" y="-10361"/>
                  <a:pt x="1902409" y="18288"/>
                </a:cubicBezTo>
                <a:cubicBezTo>
                  <a:pt x="1635562" y="47194"/>
                  <a:pt x="1477339" y="4794"/>
                  <a:pt x="1276960" y="18288"/>
                </a:cubicBezTo>
                <a:cubicBezTo>
                  <a:pt x="1058094" y="66922"/>
                  <a:pt x="904206" y="-20636"/>
                  <a:pt x="677570" y="18288"/>
                </a:cubicBezTo>
                <a:cubicBezTo>
                  <a:pt x="485746" y="14713"/>
                  <a:pt x="195925" y="33005"/>
                  <a:pt x="0" y="18288"/>
                </a:cubicBezTo>
                <a:cubicBezTo>
                  <a:pt x="1168" y="12774"/>
                  <a:pt x="-229" y="374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custGeom>
                    <a:avLst/>
                    <a:gdLst>
                      <a:gd name="connsiteX0" fmla="*/ 0 w 2606040"/>
                      <a:gd name="connsiteY0" fmla="*/ 0 h 18288"/>
                      <a:gd name="connsiteX1" fmla="*/ 625450 w 2606040"/>
                      <a:gd name="connsiteY1" fmla="*/ 0 h 18288"/>
                      <a:gd name="connsiteX2" fmla="*/ 1224839 w 2606040"/>
                      <a:gd name="connsiteY2" fmla="*/ 0 h 18288"/>
                      <a:gd name="connsiteX3" fmla="*/ 1824228 w 2606040"/>
                      <a:gd name="connsiteY3" fmla="*/ 0 h 18288"/>
                      <a:gd name="connsiteX4" fmla="*/ 2606040 w 2606040"/>
                      <a:gd name="connsiteY4" fmla="*/ 0 h 18288"/>
                      <a:gd name="connsiteX5" fmla="*/ 2606040 w 2606040"/>
                      <a:gd name="connsiteY5" fmla="*/ 18288 h 18288"/>
                      <a:gd name="connsiteX6" fmla="*/ 1902409 w 2606040"/>
                      <a:gd name="connsiteY6" fmla="*/ 18288 h 18288"/>
                      <a:gd name="connsiteX7" fmla="*/ 1276960 w 2606040"/>
                      <a:gd name="connsiteY7" fmla="*/ 18288 h 18288"/>
                      <a:gd name="connsiteX8" fmla="*/ 677570 w 2606040"/>
                      <a:gd name="connsiteY8" fmla="*/ 18288 h 18288"/>
                      <a:gd name="connsiteX9" fmla="*/ 0 w 2606040"/>
                      <a:gd name="connsiteY9" fmla="*/ 18288 h 18288"/>
                      <a:gd name="connsiteX10" fmla="*/ 0 w 2606040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606040" h="18288" fill="none" extrusionOk="0">
                        <a:moveTo>
                          <a:pt x="0" y="0"/>
                        </a:moveTo>
                        <a:cubicBezTo>
                          <a:pt x="266776" y="-600"/>
                          <a:pt x="322756" y="3201"/>
                          <a:pt x="625450" y="0"/>
                        </a:cubicBezTo>
                        <a:cubicBezTo>
                          <a:pt x="928144" y="-3201"/>
                          <a:pt x="968141" y="9269"/>
                          <a:pt x="1224839" y="0"/>
                        </a:cubicBezTo>
                        <a:cubicBezTo>
                          <a:pt x="1481537" y="-9269"/>
                          <a:pt x="1569059" y="21947"/>
                          <a:pt x="1824228" y="0"/>
                        </a:cubicBezTo>
                        <a:cubicBezTo>
                          <a:pt x="2079397" y="-21947"/>
                          <a:pt x="2326053" y="-10194"/>
                          <a:pt x="2606040" y="0"/>
                        </a:cubicBezTo>
                        <a:cubicBezTo>
                          <a:pt x="2605462" y="4771"/>
                          <a:pt x="2606793" y="12323"/>
                          <a:pt x="2606040" y="18288"/>
                        </a:cubicBezTo>
                        <a:cubicBezTo>
                          <a:pt x="2256758" y="31410"/>
                          <a:pt x="2173673" y="-12878"/>
                          <a:pt x="1902409" y="18288"/>
                        </a:cubicBezTo>
                        <a:cubicBezTo>
                          <a:pt x="1631145" y="49454"/>
                          <a:pt x="1461378" y="5466"/>
                          <a:pt x="1276960" y="18288"/>
                        </a:cubicBezTo>
                        <a:cubicBezTo>
                          <a:pt x="1092542" y="31110"/>
                          <a:pt x="890442" y="13213"/>
                          <a:pt x="677570" y="18288"/>
                        </a:cubicBezTo>
                        <a:cubicBezTo>
                          <a:pt x="464698" y="23364"/>
                          <a:pt x="187648" y="35837"/>
                          <a:pt x="0" y="18288"/>
                        </a:cubicBezTo>
                        <a:cubicBezTo>
                          <a:pt x="841" y="12879"/>
                          <a:pt x="-726" y="3977"/>
                          <a:pt x="0" y="0"/>
                        </a:cubicBezTo>
                        <a:close/>
                      </a:path>
                      <a:path w="2606040" h="18288" stroke="0" extrusionOk="0">
                        <a:moveTo>
                          <a:pt x="0" y="0"/>
                        </a:moveTo>
                        <a:cubicBezTo>
                          <a:pt x="197231" y="3803"/>
                          <a:pt x="358914" y="-9291"/>
                          <a:pt x="599389" y="0"/>
                        </a:cubicBezTo>
                        <a:cubicBezTo>
                          <a:pt x="839864" y="9291"/>
                          <a:pt x="979371" y="8509"/>
                          <a:pt x="1303020" y="0"/>
                        </a:cubicBezTo>
                        <a:cubicBezTo>
                          <a:pt x="1626669" y="-8509"/>
                          <a:pt x="1726300" y="7440"/>
                          <a:pt x="1876349" y="0"/>
                        </a:cubicBezTo>
                        <a:cubicBezTo>
                          <a:pt x="2026398" y="-7440"/>
                          <a:pt x="2430712" y="17957"/>
                          <a:pt x="2606040" y="0"/>
                        </a:cubicBezTo>
                        <a:cubicBezTo>
                          <a:pt x="2605426" y="8857"/>
                          <a:pt x="2606544" y="13619"/>
                          <a:pt x="2606040" y="18288"/>
                        </a:cubicBezTo>
                        <a:cubicBezTo>
                          <a:pt x="2393024" y="2241"/>
                          <a:pt x="2191161" y="39259"/>
                          <a:pt x="1980590" y="18288"/>
                        </a:cubicBezTo>
                        <a:cubicBezTo>
                          <a:pt x="1770019" y="-2683"/>
                          <a:pt x="1476440" y="36114"/>
                          <a:pt x="1276960" y="18288"/>
                        </a:cubicBezTo>
                        <a:cubicBezTo>
                          <a:pt x="1077480" y="463"/>
                          <a:pt x="880988" y="42125"/>
                          <a:pt x="651510" y="18288"/>
                        </a:cubicBezTo>
                        <a:cubicBezTo>
                          <a:pt x="422032" y="-5549"/>
                          <a:pt x="130744" y="-1947"/>
                          <a:pt x="0" y="18288"/>
                        </a:cubicBezTo>
                        <a:cubicBezTo>
                          <a:pt x="-487" y="10816"/>
                          <a:pt x="-839" y="605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ángulo 1"/>
          <p:cNvSpPr/>
          <p:nvPr/>
        </p:nvSpPr>
        <p:spPr>
          <a:xfrm>
            <a:off x="480060" y="2872899"/>
            <a:ext cx="3502573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/>
              <a:t>En Chile según la ley N° 20.571  , un factor de potencia medio mensual inferior a 0,93 , se cargará un 1% del periodo al periodo facturado por cada 0,01 en que dicho factor baje de 0,93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900" dirty="0"/>
          </a:p>
        </p:txBody>
      </p:sp>
      <p:pic>
        <p:nvPicPr>
          <p:cNvPr id="2050" name="Picture 2" descr="En tres años el sector fabril perdió 107.000 puestos de trabajo : : El ...">
            <a:extLst>
              <a:ext uri="{FF2B5EF4-FFF2-40B4-BE49-F238E27FC236}">
                <a16:creationId xmlns:a16="http://schemas.microsoft.com/office/drawing/2014/main" id="{B3253C80-1CA8-CA47-06CA-A86674EDDB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1" r="33543"/>
          <a:stretch/>
        </p:blipFill>
        <p:spPr bwMode="auto">
          <a:xfrm>
            <a:off x="3983776" y="10"/>
            <a:ext cx="5159081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Imagen 17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221" y="6499599"/>
            <a:ext cx="924848" cy="24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49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ítulo 1"/>
          <p:cNvSpPr>
            <a:spLocks noGrp="1"/>
          </p:cNvSpPr>
          <p:nvPr>
            <p:ph type="ctrTitle"/>
          </p:nvPr>
        </p:nvSpPr>
        <p:spPr>
          <a:xfrm>
            <a:off x="630936" y="548640"/>
            <a:ext cx="2823464" cy="54315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47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Propuesta de </a:t>
            </a:r>
            <a:r>
              <a:rPr lang="en-US" sz="47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solución</a:t>
            </a:r>
            <a:endParaRPr lang="en-US" sz="47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347917" y="3261001"/>
            <a:ext cx="4480560" cy="13716"/>
          </a:xfrm>
          <a:custGeom>
            <a:avLst/>
            <a:gdLst>
              <a:gd name="connsiteX0" fmla="*/ 0 w 4480560"/>
              <a:gd name="connsiteY0" fmla="*/ 0 h 13716"/>
              <a:gd name="connsiteX1" fmla="*/ 595274 w 4480560"/>
              <a:gd name="connsiteY1" fmla="*/ 0 h 13716"/>
              <a:gd name="connsiteX2" fmla="*/ 1100938 w 4480560"/>
              <a:gd name="connsiteY2" fmla="*/ 0 h 13716"/>
              <a:gd name="connsiteX3" fmla="*/ 1651406 w 4480560"/>
              <a:gd name="connsiteY3" fmla="*/ 0 h 13716"/>
              <a:gd name="connsiteX4" fmla="*/ 2336292 w 4480560"/>
              <a:gd name="connsiteY4" fmla="*/ 0 h 13716"/>
              <a:gd name="connsiteX5" fmla="*/ 2931566 w 4480560"/>
              <a:gd name="connsiteY5" fmla="*/ 0 h 13716"/>
              <a:gd name="connsiteX6" fmla="*/ 3482035 w 4480560"/>
              <a:gd name="connsiteY6" fmla="*/ 0 h 13716"/>
              <a:gd name="connsiteX7" fmla="*/ 4480560 w 4480560"/>
              <a:gd name="connsiteY7" fmla="*/ 0 h 13716"/>
              <a:gd name="connsiteX8" fmla="*/ 4480560 w 4480560"/>
              <a:gd name="connsiteY8" fmla="*/ 13716 h 13716"/>
              <a:gd name="connsiteX9" fmla="*/ 3840480 w 4480560"/>
              <a:gd name="connsiteY9" fmla="*/ 13716 h 13716"/>
              <a:gd name="connsiteX10" fmla="*/ 3290011 w 4480560"/>
              <a:gd name="connsiteY10" fmla="*/ 13716 h 13716"/>
              <a:gd name="connsiteX11" fmla="*/ 2560320 w 4480560"/>
              <a:gd name="connsiteY11" fmla="*/ 13716 h 13716"/>
              <a:gd name="connsiteX12" fmla="*/ 1965046 w 4480560"/>
              <a:gd name="connsiteY12" fmla="*/ 13716 h 13716"/>
              <a:gd name="connsiteX13" fmla="*/ 1459382 w 4480560"/>
              <a:gd name="connsiteY13" fmla="*/ 13716 h 13716"/>
              <a:gd name="connsiteX14" fmla="*/ 774497 w 4480560"/>
              <a:gd name="connsiteY14" fmla="*/ 13716 h 13716"/>
              <a:gd name="connsiteX15" fmla="*/ 0 w 4480560"/>
              <a:gd name="connsiteY15" fmla="*/ 13716 h 13716"/>
              <a:gd name="connsiteX16" fmla="*/ 0 w 4480560"/>
              <a:gd name="connsiteY16" fmla="*/ 0 h 13716"/>
              <a:gd name="connsiteX0" fmla="*/ 0 w 4480560"/>
              <a:gd name="connsiteY0" fmla="*/ 0 h 13716"/>
              <a:gd name="connsiteX1" fmla="*/ 595274 w 4480560"/>
              <a:gd name="connsiteY1" fmla="*/ 0 h 13716"/>
              <a:gd name="connsiteX2" fmla="*/ 1100938 w 4480560"/>
              <a:gd name="connsiteY2" fmla="*/ 0 h 13716"/>
              <a:gd name="connsiteX3" fmla="*/ 1830629 w 4480560"/>
              <a:gd name="connsiteY3" fmla="*/ 0 h 13716"/>
              <a:gd name="connsiteX4" fmla="*/ 2425903 w 4480560"/>
              <a:gd name="connsiteY4" fmla="*/ 0 h 13716"/>
              <a:gd name="connsiteX5" fmla="*/ 3021178 w 4480560"/>
              <a:gd name="connsiteY5" fmla="*/ 0 h 13716"/>
              <a:gd name="connsiteX6" fmla="*/ 3750869 w 4480560"/>
              <a:gd name="connsiteY6" fmla="*/ 0 h 13716"/>
              <a:gd name="connsiteX7" fmla="*/ 4480560 w 4480560"/>
              <a:gd name="connsiteY7" fmla="*/ 0 h 13716"/>
              <a:gd name="connsiteX8" fmla="*/ 4480560 w 4480560"/>
              <a:gd name="connsiteY8" fmla="*/ 13716 h 13716"/>
              <a:gd name="connsiteX9" fmla="*/ 3930091 w 4480560"/>
              <a:gd name="connsiteY9" fmla="*/ 13716 h 13716"/>
              <a:gd name="connsiteX10" fmla="*/ 3290011 w 4480560"/>
              <a:gd name="connsiteY10" fmla="*/ 13716 h 13716"/>
              <a:gd name="connsiteX11" fmla="*/ 2649931 w 4480560"/>
              <a:gd name="connsiteY11" fmla="*/ 13716 h 13716"/>
              <a:gd name="connsiteX12" fmla="*/ 2054657 w 4480560"/>
              <a:gd name="connsiteY12" fmla="*/ 13716 h 13716"/>
              <a:gd name="connsiteX13" fmla="*/ 1324966 w 4480560"/>
              <a:gd name="connsiteY13" fmla="*/ 13716 h 13716"/>
              <a:gd name="connsiteX14" fmla="*/ 595274 w 4480560"/>
              <a:gd name="connsiteY14" fmla="*/ 13716 h 13716"/>
              <a:gd name="connsiteX15" fmla="*/ 0 w 4480560"/>
              <a:gd name="connsiteY15" fmla="*/ 13716 h 13716"/>
              <a:gd name="connsiteX16" fmla="*/ 0 w 4480560"/>
              <a:gd name="connsiteY16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3716" fill="none" extrusionOk="0">
                <a:moveTo>
                  <a:pt x="0" y="0"/>
                </a:moveTo>
                <a:cubicBezTo>
                  <a:pt x="267574" y="14606"/>
                  <a:pt x="338605" y="-40"/>
                  <a:pt x="595274" y="0"/>
                </a:cubicBezTo>
                <a:cubicBezTo>
                  <a:pt x="856171" y="-2198"/>
                  <a:pt x="863435" y="-13333"/>
                  <a:pt x="1100938" y="0"/>
                </a:cubicBezTo>
                <a:cubicBezTo>
                  <a:pt x="1340270" y="17713"/>
                  <a:pt x="1418448" y="-18893"/>
                  <a:pt x="1651406" y="0"/>
                </a:cubicBezTo>
                <a:cubicBezTo>
                  <a:pt x="1875387" y="1627"/>
                  <a:pt x="2153037" y="22688"/>
                  <a:pt x="2336292" y="0"/>
                </a:cubicBezTo>
                <a:cubicBezTo>
                  <a:pt x="2522206" y="-4211"/>
                  <a:pt x="2718333" y="34959"/>
                  <a:pt x="2931566" y="0"/>
                </a:cubicBezTo>
                <a:cubicBezTo>
                  <a:pt x="3137043" y="-17106"/>
                  <a:pt x="3304331" y="1415"/>
                  <a:pt x="3482035" y="0"/>
                </a:cubicBezTo>
                <a:cubicBezTo>
                  <a:pt x="3649837" y="-24078"/>
                  <a:pt x="4010577" y="-51921"/>
                  <a:pt x="4480560" y="0"/>
                </a:cubicBezTo>
                <a:cubicBezTo>
                  <a:pt x="4480642" y="3611"/>
                  <a:pt x="4480510" y="9346"/>
                  <a:pt x="4480560" y="13716"/>
                </a:cubicBezTo>
                <a:cubicBezTo>
                  <a:pt x="4305601" y="36948"/>
                  <a:pt x="4025154" y="21890"/>
                  <a:pt x="3840480" y="13716"/>
                </a:cubicBezTo>
                <a:cubicBezTo>
                  <a:pt x="3668919" y="-16903"/>
                  <a:pt x="3556555" y="-17246"/>
                  <a:pt x="3290011" y="13716"/>
                </a:cubicBezTo>
                <a:cubicBezTo>
                  <a:pt x="2991827" y="13600"/>
                  <a:pt x="2862038" y="-27094"/>
                  <a:pt x="2560320" y="13716"/>
                </a:cubicBezTo>
                <a:cubicBezTo>
                  <a:pt x="2273396" y="32804"/>
                  <a:pt x="2159701" y="35426"/>
                  <a:pt x="1965046" y="13716"/>
                </a:cubicBezTo>
                <a:cubicBezTo>
                  <a:pt x="1785994" y="24616"/>
                  <a:pt x="1686680" y="47748"/>
                  <a:pt x="1459382" y="13716"/>
                </a:cubicBezTo>
                <a:cubicBezTo>
                  <a:pt x="1260610" y="398"/>
                  <a:pt x="913962" y="26960"/>
                  <a:pt x="774497" y="13716"/>
                </a:cubicBezTo>
                <a:cubicBezTo>
                  <a:pt x="689426" y="-2719"/>
                  <a:pt x="378264" y="1751"/>
                  <a:pt x="0" y="13716"/>
                </a:cubicBezTo>
                <a:cubicBezTo>
                  <a:pt x="-173" y="8371"/>
                  <a:pt x="-387" y="6213"/>
                  <a:pt x="0" y="0"/>
                </a:cubicBezTo>
                <a:close/>
              </a:path>
              <a:path w="4480560" h="13716" stroke="0" extrusionOk="0">
                <a:moveTo>
                  <a:pt x="0" y="0"/>
                </a:moveTo>
                <a:cubicBezTo>
                  <a:pt x="290844" y="5546"/>
                  <a:pt x="318443" y="10543"/>
                  <a:pt x="595274" y="0"/>
                </a:cubicBezTo>
                <a:cubicBezTo>
                  <a:pt x="862223" y="-10630"/>
                  <a:pt x="1008164" y="-6970"/>
                  <a:pt x="1100938" y="0"/>
                </a:cubicBezTo>
                <a:cubicBezTo>
                  <a:pt x="1231751" y="-9052"/>
                  <a:pt x="1563421" y="-55931"/>
                  <a:pt x="1830629" y="0"/>
                </a:cubicBezTo>
                <a:cubicBezTo>
                  <a:pt x="2081843" y="38764"/>
                  <a:pt x="2181743" y="16966"/>
                  <a:pt x="2425903" y="0"/>
                </a:cubicBezTo>
                <a:cubicBezTo>
                  <a:pt x="2657412" y="-20059"/>
                  <a:pt x="2795431" y="8423"/>
                  <a:pt x="3021178" y="0"/>
                </a:cubicBezTo>
                <a:cubicBezTo>
                  <a:pt x="3275119" y="-4749"/>
                  <a:pt x="3480943" y="2522"/>
                  <a:pt x="3750869" y="0"/>
                </a:cubicBezTo>
                <a:cubicBezTo>
                  <a:pt x="4005211" y="16055"/>
                  <a:pt x="4302144" y="-2969"/>
                  <a:pt x="4480560" y="0"/>
                </a:cubicBezTo>
                <a:cubicBezTo>
                  <a:pt x="4480397" y="3458"/>
                  <a:pt x="4481383" y="8632"/>
                  <a:pt x="4480560" y="13716"/>
                </a:cubicBezTo>
                <a:cubicBezTo>
                  <a:pt x="4261480" y="-10003"/>
                  <a:pt x="4206199" y="28529"/>
                  <a:pt x="3930091" y="13716"/>
                </a:cubicBezTo>
                <a:cubicBezTo>
                  <a:pt x="3666932" y="-15474"/>
                  <a:pt x="3493645" y="14804"/>
                  <a:pt x="3290011" y="13716"/>
                </a:cubicBezTo>
                <a:cubicBezTo>
                  <a:pt x="3137078" y="-41032"/>
                  <a:pt x="2894690" y="-17948"/>
                  <a:pt x="2649931" y="13716"/>
                </a:cubicBezTo>
                <a:cubicBezTo>
                  <a:pt x="2413020" y="21294"/>
                  <a:pt x="2225991" y="-10559"/>
                  <a:pt x="2054657" y="13716"/>
                </a:cubicBezTo>
                <a:cubicBezTo>
                  <a:pt x="1886877" y="37541"/>
                  <a:pt x="1548763" y="45390"/>
                  <a:pt x="1324966" y="13716"/>
                </a:cubicBezTo>
                <a:cubicBezTo>
                  <a:pt x="1040995" y="1897"/>
                  <a:pt x="786929" y="-17655"/>
                  <a:pt x="595274" y="13716"/>
                </a:cubicBezTo>
                <a:cubicBezTo>
                  <a:pt x="371401" y="32831"/>
                  <a:pt x="168483" y="23167"/>
                  <a:pt x="0" y="13716"/>
                </a:cubicBezTo>
                <a:cubicBezTo>
                  <a:pt x="-740" y="8467"/>
                  <a:pt x="-279" y="4434"/>
                  <a:pt x="0" y="0"/>
                </a:cubicBezTo>
                <a:close/>
              </a:path>
              <a:path w="4480560" h="13716" fill="none" stroke="0" extrusionOk="0">
                <a:moveTo>
                  <a:pt x="0" y="0"/>
                </a:moveTo>
                <a:cubicBezTo>
                  <a:pt x="254633" y="596"/>
                  <a:pt x="318854" y="8353"/>
                  <a:pt x="595274" y="0"/>
                </a:cubicBezTo>
                <a:cubicBezTo>
                  <a:pt x="857042" y="-2503"/>
                  <a:pt x="863005" y="-13327"/>
                  <a:pt x="1100938" y="0"/>
                </a:cubicBezTo>
                <a:cubicBezTo>
                  <a:pt x="1322315" y="28736"/>
                  <a:pt x="1429801" y="-15572"/>
                  <a:pt x="1651406" y="0"/>
                </a:cubicBezTo>
                <a:cubicBezTo>
                  <a:pt x="1861310" y="20479"/>
                  <a:pt x="2199002" y="36173"/>
                  <a:pt x="2336292" y="0"/>
                </a:cubicBezTo>
                <a:cubicBezTo>
                  <a:pt x="2504451" y="-23230"/>
                  <a:pt x="2735943" y="-3451"/>
                  <a:pt x="2931566" y="0"/>
                </a:cubicBezTo>
                <a:cubicBezTo>
                  <a:pt x="3109081" y="-33272"/>
                  <a:pt x="3310374" y="39503"/>
                  <a:pt x="3482035" y="0"/>
                </a:cubicBezTo>
                <a:cubicBezTo>
                  <a:pt x="3630968" y="-117346"/>
                  <a:pt x="3975789" y="30358"/>
                  <a:pt x="4480560" y="0"/>
                </a:cubicBezTo>
                <a:cubicBezTo>
                  <a:pt x="4480546" y="3532"/>
                  <a:pt x="4481771" y="9530"/>
                  <a:pt x="4480560" y="13716"/>
                </a:cubicBezTo>
                <a:cubicBezTo>
                  <a:pt x="4299745" y="8025"/>
                  <a:pt x="4055484" y="54224"/>
                  <a:pt x="3840480" y="13716"/>
                </a:cubicBezTo>
                <a:cubicBezTo>
                  <a:pt x="3665362" y="14404"/>
                  <a:pt x="3548412" y="6532"/>
                  <a:pt x="3290011" y="13716"/>
                </a:cubicBezTo>
                <a:cubicBezTo>
                  <a:pt x="3037450" y="36923"/>
                  <a:pt x="2862123" y="43167"/>
                  <a:pt x="2560320" y="13716"/>
                </a:cubicBezTo>
                <a:cubicBezTo>
                  <a:pt x="2308793" y="7156"/>
                  <a:pt x="2153402" y="-25971"/>
                  <a:pt x="1965046" y="13716"/>
                </a:cubicBezTo>
                <a:cubicBezTo>
                  <a:pt x="1778601" y="25944"/>
                  <a:pt x="1672011" y="23840"/>
                  <a:pt x="1459382" y="13716"/>
                </a:cubicBezTo>
                <a:cubicBezTo>
                  <a:pt x="1212351" y="-9856"/>
                  <a:pt x="906131" y="12859"/>
                  <a:pt x="774497" y="13716"/>
                </a:cubicBezTo>
                <a:cubicBezTo>
                  <a:pt x="636671" y="-47283"/>
                  <a:pt x="331670" y="1705"/>
                  <a:pt x="0" y="13716"/>
                </a:cubicBezTo>
                <a:cubicBezTo>
                  <a:pt x="-561" y="8546"/>
                  <a:pt x="-377" y="614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480560"/>
                      <a:gd name="connsiteY0" fmla="*/ 0 h 13716"/>
                      <a:gd name="connsiteX1" fmla="*/ 595274 w 4480560"/>
                      <a:gd name="connsiteY1" fmla="*/ 0 h 13716"/>
                      <a:gd name="connsiteX2" fmla="*/ 1100938 w 4480560"/>
                      <a:gd name="connsiteY2" fmla="*/ 0 h 13716"/>
                      <a:gd name="connsiteX3" fmla="*/ 1651406 w 4480560"/>
                      <a:gd name="connsiteY3" fmla="*/ 0 h 13716"/>
                      <a:gd name="connsiteX4" fmla="*/ 2336292 w 4480560"/>
                      <a:gd name="connsiteY4" fmla="*/ 0 h 13716"/>
                      <a:gd name="connsiteX5" fmla="*/ 2931566 w 4480560"/>
                      <a:gd name="connsiteY5" fmla="*/ 0 h 13716"/>
                      <a:gd name="connsiteX6" fmla="*/ 3482035 w 4480560"/>
                      <a:gd name="connsiteY6" fmla="*/ 0 h 13716"/>
                      <a:gd name="connsiteX7" fmla="*/ 4480560 w 4480560"/>
                      <a:gd name="connsiteY7" fmla="*/ 0 h 13716"/>
                      <a:gd name="connsiteX8" fmla="*/ 4480560 w 4480560"/>
                      <a:gd name="connsiteY8" fmla="*/ 13716 h 13716"/>
                      <a:gd name="connsiteX9" fmla="*/ 3840480 w 4480560"/>
                      <a:gd name="connsiteY9" fmla="*/ 13716 h 13716"/>
                      <a:gd name="connsiteX10" fmla="*/ 3290011 w 4480560"/>
                      <a:gd name="connsiteY10" fmla="*/ 13716 h 13716"/>
                      <a:gd name="connsiteX11" fmla="*/ 2560320 w 4480560"/>
                      <a:gd name="connsiteY11" fmla="*/ 13716 h 13716"/>
                      <a:gd name="connsiteX12" fmla="*/ 1965046 w 4480560"/>
                      <a:gd name="connsiteY12" fmla="*/ 13716 h 13716"/>
                      <a:gd name="connsiteX13" fmla="*/ 1459382 w 4480560"/>
                      <a:gd name="connsiteY13" fmla="*/ 13716 h 13716"/>
                      <a:gd name="connsiteX14" fmla="*/ 774497 w 4480560"/>
                      <a:gd name="connsiteY14" fmla="*/ 13716 h 13716"/>
                      <a:gd name="connsiteX15" fmla="*/ 0 w 4480560"/>
                      <a:gd name="connsiteY15" fmla="*/ 13716 h 13716"/>
                      <a:gd name="connsiteX16" fmla="*/ 0 w 4480560"/>
                      <a:gd name="connsiteY16" fmla="*/ 0 h 13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480560" h="13716" fill="none" extrusionOk="0">
                        <a:moveTo>
                          <a:pt x="0" y="0"/>
                        </a:moveTo>
                        <a:cubicBezTo>
                          <a:pt x="267821" y="8731"/>
                          <a:pt x="334105" y="2629"/>
                          <a:pt x="595274" y="0"/>
                        </a:cubicBezTo>
                        <a:cubicBezTo>
                          <a:pt x="856443" y="-2629"/>
                          <a:pt x="863808" y="-13353"/>
                          <a:pt x="1100938" y="0"/>
                        </a:cubicBezTo>
                        <a:cubicBezTo>
                          <a:pt x="1338068" y="13353"/>
                          <a:pt x="1431663" y="-25862"/>
                          <a:pt x="1651406" y="0"/>
                        </a:cubicBezTo>
                        <a:cubicBezTo>
                          <a:pt x="1871149" y="25862"/>
                          <a:pt x="2173163" y="23827"/>
                          <a:pt x="2336292" y="0"/>
                        </a:cubicBezTo>
                        <a:cubicBezTo>
                          <a:pt x="2499421" y="-23827"/>
                          <a:pt x="2720589" y="28148"/>
                          <a:pt x="2931566" y="0"/>
                        </a:cubicBezTo>
                        <a:cubicBezTo>
                          <a:pt x="3142543" y="-28148"/>
                          <a:pt x="3323630" y="27022"/>
                          <a:pt x="3482035" y="0"/>
                        </a:cubicBezTo>
                        <a:cubicBezTo>
                          <a:pt x="3640440" y="-27022"/>
                          <a:pt x="4012110" y="-20118"/>
                          <a:pt x="4480560" y="0"/>
                        </a:cubicBezTo>
                        <a:cubicBezTo>
                          <a:pt x="4480273" y="3379"/>
                          <a:pt x="4480768" y="9289"/>
                          <a:pt x="4480560" y="13716"/>
                        </a:cubicBezTo>
                        <a:cubicBezTo>
                          <a:pt x="4314132" y="10352"/>
                          <a:pt x="4028383" y="32060"/>
                          <a:pt x="3840480" y="13716"/>
                        </a:cubicBezTo>
                        <a:cubicBezTo>
                          <a:pt x="3652577" y="-4628"/>
                          <a:pt x="3547615" y="-1724"/>
                          <a:pt x="3290011" y="13716"/>
                        </a:cubicBezTo>
                        <a:cubicBezTo>
                          <a:pt x="3032407" y="29156"/>
                          <a:pt x="2830268" y="4147"/>
                          <a:pt x="2560320" y="13716"/>
                        </a:cubicBezTo>
                        <a:cubicBezTo>
                          <a:pt x="2290372" y="23285"/>
                          <a:pt x="2147422" y="2156"/>
                          <a:pt x="1965046" y="13716"/>
                        </a:cubicBezTo>
                        <a:cubicBezTo>
                          <a:pt x="1782670" y="25276"/>
                          <a:pt x="1689791" y="36108"/>
                          <a:pt x="1459382" y="13716"/>
                        </a:cubicBezTo>
                        <a:cubicBezTo>
                          <a:pt x="1228973" y="-8676"/>
                          <a:pt x="915486" y="31929"/>
                          <a:pt x="774497" y="13716"/>
                        </a:cubicBezTo>
                        <a:cubicBezTo>
                          <a:pt x="633508" y="-4497"/>
                          <a:pt x="361442" y="-15679"/>
                          <a:pt x="0" y="13716"/>
                        </a:cubicBezTo>
                        <a:cubicBezTo>
                          <a:pt x="-362" y="8190"/>
                          <a:pt x="-434" y="6098"/>
                          <a:pt x="0" y="0"/>
                        </a:cubicBezTo>
                        <a:close/>
                      </a:path>
                      <a:path w="4480560" h="13716" stroke="0" extrusionOk="0">
                        <a:moveTo>
                          <a:pt x="0" y="0"/>
                        </a:moveTo>
                        <a:cubicBezTo>
                          <a:pt x="285465" y="225"/>
                          <a:pt x="322691" y="16223"/>
                          <a:pt x="595274" y="0"/>
                        </a:cubicBezTo>
                        <a:cubicBezTo>
                          <a:pt x="867857" y="-16223"/>
                          <a:pt x="989129" y="-11242"/>
                          <a:pt x="1100938" y="0"/>
                        </a:cubicBezTo>
                        <a:cubicBezTo>
                          <a:pt x="1212747" y="11242"/>
                          <a:pt x="1574350" y="-36410"/>
                          <a:pt x="1830629" y="0"/>
                        </a:cubicBezTo>
                        <a:cubicBezTo>
                          <a:pt x="2086908" y="36410"/>
                          <a:pt x="2180922" y="4645"/>
                          <a:pt x="2425903" y="0"/>
                        </a:cubicBezTo>
                        <a:cubicBezTo>
                          <a:pt x="2670884" y="-4645"/>
                          <a:pt x="2782024" y="22929"/>
                          <a:pt x="3021178" y="0"/>
                        </a:cubicBezTo>
                        <a:cubicBezTo>
                          <a:pt x="3260332" y="-22929"/>
                          <a:pt x="3456982" y="-1586"/>
                          <a:pt x="3750869" y="0"/>
                        </a:cubicBezTo>
                        <a:cubicBezTo>
                          <a:pt x="4044756" y="1586"/>
                          <a:pt x="4302726" y="17043"/>
                          <a:pt x="4480560" y="0"/>
                        </a:cubicBezTo>
                        <a:cubicBezTo>
                          <a:pt x="4480360" y="3832"/>
                          <a:pt x="4481152" y="9314"/>
                          <a:pt x="4480560" y="13716"/>
                        </a:cubicBezTo>
                        <a:cubicBezTo>
                          <a:pt x="4279652" y="-11422"/>
                          <a:pt x="4200762" y="36994"/>
                          <a:pt x="3930091" y="13716"/>
                        </a:cubicBezTo>
                        <a:cubicBezTo>
                          <a:pt x="3659420" y="-9562"/>
                          <a:pt x="3456052" y="17722"/>
                          <a:pt x="3290011" y="13716"/>
                        </a:cubicBezTo>
                        <a:cubicBezTo>
                          <a:pt x="3123970" y="9710"/>
                          <a:pt x="2882392" y="28246"/>
                          <a:pt x="2649931" y="13716"/>
                        </a:cubicBezTo>
                        <a:cubicBezTo>
                          <a:pt x="2417470" y="-814"/>
                          <a:pt x="2238426" y="2765"/>
                          <a:pt x="2054657" y="13716"/>
                        </a:cubicBezTo>
                        <a:cubicBezTo>
                          <a:pt x="1870888" y="24667"/>
                          <a:pt x="1566368" y="40468"/>
                          <a:pt x="1324966" y="13716"/>
                        </a:cubicBezTo>
                        <a:cubicBezTo>
                          <a:pt x="1083564" y="-13036"/>
                          <a:pt x="787410" y="6374"/>
                          <a:pt x="595274" y="13716"/>
                        </a:cubicBezTo>
                        <a:cubicBezTo>
                          <a:pt x="403138" y="21058"/>
                          <a:pt x="169622" y="5927"/>
                          <a:pt x="0" y="13716"/>
                        </a:cubicBezTo>
                        <a:cubicBezTo>
                          <a:pt x="-475" y="8699"/>
                          <a:pt x="-565" y="440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0005489-6260-45B8-B065-E45C9F2E298B}"/>
              </a:ext>
            </a:extLst>
          </p:cNvPr>
          <p:cNvSpPr txBox="1"/>
          <p:nvPr/>
        </p:nvSpPr>
        <p:spPr>
          <a:xfrm>
            <a:off x="3844813" y="552091"/>
            <a:ext cx="4668251" cy="5431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 err="1"/>
              <a:t>Diseñar</a:t>
            </a:r>
            <a:r>
              <a:rPr lang="en-US" sz="1900" dirty="0"/>
              <a:t> e </a:t>
            </a:r>
            <a:r>
              <a:rPr lang="en-US" sz="1900" dirty="0" err="1"/>
              <a:t>implementar</a:t>
            </a:r>
            <a:r>
              <a:rPr lang="en-US" sz="1900" dirty="0"/>
              <a:t> un </a:t>
            </a:r>
            <a:r>
              <a:rPr lang="en-US" sz="1900" dirty="0" err="1"/>
              <a:t>dispositivo</a:t>
            </a:r>
            <a:r>
              <a:rPr lang="en-US" sz="1900" dirty="0"/>
              <a:t> </a:t>
            </a:r>
            <a:r>
              <a:rPr lang="en-US" sz="1900" dirty="0" err="1"/>
              <a:t>capaz</a:t>
            </a:r>
            <a:r>
              <a:rPr lang="en-US" sz="1900" dirty="0"/>
              <a:t> de </a:t>
            </a:r>
            <a:r>
              <a:rPr lang="en-US" sz="1900" dirty="0" err="1"/>
              <a:t>medir</a:t>
            </a:r>
            <a:r>
              <a:rPr lang="en-US" sz="1900" dirty="0"/>
              <a:t> y </a:t>
            </a:r>
            <a:r>
              <a:rPr lang="en-US" sz="1900" dirty="0" err="1"/>
              <a:t>corregir</a:t>
            </a:r>
            <a:r>
              <a:rPr lang="en-US" sz="1900" dirty="0"/>
              <a:t> </a:t>
            </a:r>
            <a:r>
              <a:rPr lang="en-US" sz="1900" dirty="0" err="1"/>
              <a:t>el</a:t>
            </a:r>
            <a:r>
              <a:rPr lang="en-US" sz="1900" dirty="0"/>
              <a:t> factor de potencia </a:t>
            </a:r>
            <a:r>
              <a:rPr lang="en-US" sz="1900" dirty="0" err="1"/>
              <a:t>mediante</a:t>
            </a:r>
            <a:r>
              <a:rPr lang="en-US" sz="1900" dirty="0"/>
              <a:t> </a:t>
            </a:r>
            <a:r>
              <a:rPr lang="en-US" sz="1900" dirty="0" err="1"/>
              <a:t>el</a:t>
            </a:r>
            <a:r>
              <a:rPr lang="en-US" sz="1900" dirty="0"/>
              <a:t> </a:t>
            </a:r>
            <a:r>
              <a:rPr lang="en-US" sz="1900" dirty="0" err="1"/>
              <a:t>uso</a:t>
            </a:r>
            <a:r>
              <a:rPr lang="en-US" sz="1900" dirty="0"/>
              <a:t> de </a:t>
            </a:r>
            <a:r>
              <a:rPr lang="en-US" sz="1900" dirty="0" err="1"/>
              <a:t>lógica</a:t>
            </a:r>
            <a:r>
              <a:rPr lang="en-US" sz="1900" dirty="0"/>
              <a:t> </a:t>
            </a:r>
            <a:r>
              <a:rPr lang="en-US" sz="1900" dirty="0" err="1"/>
              <a:t>difusa</a:t>
            </a:r>
            <a:r>
              <a:rPr lang="en-US" sz="1900" dirty="0"/>
              <a:t>.</a:t>
            </a:r>
          </a:p>
        </p:txBody>
      </p:sp>
      <p:pic>
        <p:nvPicPr>
          <p:cNvPr id="18" name="Imagen 17" descr="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221" y="6499599"/>
            <a:ext cx="924848" cy="24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89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7EF0C2F-E472-5FE7-D457-4B248E4519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91" r="26494" b="-1"/>
          <a:stretch/>
        </p:blipFill>
        <p:spPr>
          <a:xfrm>
            <a:off x="1891767" y="10"/>
            <a:ext cx="7252231" cy="6857990"/>
          </a:xfrm>
          <a:prstGeom prst="rect">
            <a:avLst/>
          </a:prstGeom>
        </p:spPr>
      </p:pic>
      <p:sp>
        <p:nvSpPr>
          <p:cNvPr id="28" name="Rectangle 2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42696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ítulo 1"/>
          <p:cNvSpPr>
            <a:spLocks noGrp="1"/>
          </p:cNvSpPr>
          <p:nvPr>
            <p:ph type="ctrTitle"/>
          </p:nvPr>
        </p:nvSpPr>
        <p:spPr>
          <a:xfrm>
            <a:off x="628650" y="365125"/>
            <a:ext cx="2866641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b="1"/>
              <a:t>Factibilidad técnica y económica: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2144B2B-2C06-6E52-FD2B-170C5E1E3634}"/>
              </a:ext>
            </a:extLst>
          </p:cNvPr>
          <p:cNvSpPr txBox="1"/>
          <p:nvPr/>
        </p:nvSpPr>
        <p:spPr>
          <a:xfrm>
            <a:off x="628650" y="2434201"/>
            <a:ext cx="2866641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Disponibilidad de materiales y herramientas 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Disponibilidad de software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Materiales al alcance</a:t>
            </a:r>
          </a:p>
        </p:txBody>
      </p:sp>
      <p:pic>
        <p:nvPicPr>
          <p:cNvPr id="18" name="Imagen 17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221" y="6499599"/>
            <a:ext cx="924848" cy="249644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BD87D290-39A1-4811-AEE6-7AD61130BF36}"/>
              </a:ext>
            </a:extLst>
          </p:cNvPr>
          <p:cNvSpPr txBox="1"/>
          <p:nvPr/>
        </p:nvSpPr>
        <p:spPr>
          <a:xfrm>
            <a:off x="2286000" y="2967335"/>
            <a:ext cx="5519854" cy="7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s-MX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60352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2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ítulo 1"/>
          <p:cNvSpPr>
            <a:spLocks noGrp="1"/>
          </p:cNvSpPr>
          <p:nvPr>
            <p:ph type="ctrTitle"/>
          </p:nvPr>
        </p:nvSpPr>
        <p:spPr>
          <a:xfrm>
            <a:off x="667753" y="640080"/>
            <a:ext cx="2800511" cy="3566160"/>
          </a:xfrm>
        </p:spPr>
        <p:txBody>
          <a:bodyPr anchor="b">
            <a:normAutofit/>
          </a:bodyPr>
          <a:lstStyle/>
          <a:p>
            <a:pPr algn="l"/>
            <a:r>
              <a:rPr lang="es-MX" sz="3600" b="1" dirty="0">
                <a:latin typeface="Myriad Pro"/>
                <a:cs typeface="Myriad Pro"/>
              </a:rPr>
              <a:t>Prototipado</a:t>
            </a:r>
            <a:endParaRPr lang="es-CL" sz="3600" b="1" dirty="0">
              <a:latin typeface="Myriad Pro"/>
              <a:cs typeface="Myriad Pro"/>
            </a:endParaRPr>
          </a:p>
        </p:txBody>
      </p:sp>
      <p:sp>
        <p:nvSpPr>
          <p:cNvPr id="28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7753" y="4409267"/>
            <a:ext cx="2606040" cy="18288"/>
          </a:xfrm>
          <a:custGeom>
            <a:avLst/>
            <a:gdLst>
              <a:gd name="connsiteX0" fmla="*/ 0 w 2606040"/>
              <a:gd name="connsiteY0" fmla="*/ 0 h 18288"/>
              <a:gd name="connsiteX1" fmla="*/ 625450 w 2606040"/>
              <a:gd name="connsiteY1" fmla="*/ 0 h 18288"/>
              <a:gd name="connsiteX2" fmla="*/ 1224839 w 2606040"/>
              <a:gd name="connsiteY2" fmla="*/ 0 h 18288"/>
              <a:gd name="connsiteX3" fmla="*/ 1824228 w 2606040"/>
              <a:gd name="connsiteY3" fmla="*/ 0 h 18288"/>
              <a:gd name="connsiteX4" fmla="*/ 2606040 w 2606040"/>
              <a:gd name="connsiteY4" fmla="*/ 0 h 18288"/>
              <a:gd name="connsiteX5" fmla="*/ 2606040 w 2606040"/>
              <a:gd name="connsiteY5" fmla="*/ 18288 h 18288"/>
              <a:gd name="connsiteX6" fmla="*/ 1902409 w 2606040"/>
              <a:gd name="connsiteY6" fmla="*/ 18288 h 18288"/>
              <a:gd name="connsiteX7" fmla="*/ 1276960 w 2606040"/>
              <a:gd name="connsiteY7" fmla="*/ 18288 h 18288"/>
              <a:gd name="connsiteX8" fmla="*/ 677570 w 2606040"/>
              <a:gd name="connsiteY8" fmla="*/ 18288 h 18288"/>
              <a:gd name="connsiteX9" fmla="*/ 0 w 2606040"/>
              <a:gd name="connsiteY9" fmla="*/ 18288 h 18288"/>
              <a:gd name="connsiteX10" fmla="*/ 0 w 2606040"/>
              <a:gd name="connsiteY10" fmla="*/ 0 h 18288"/>
              <a:gd name="connsiteX0" fmla="*/ 0 w 2606040"/>
              <a:gd name="connsiteY0" fmla="*/ 0 h 18288"/>
              <a:gd name="connsiteX1" fmla="*/ 599389 w 2606040"/>
              <a:gd name="connsiteY1" fmla="*/ 0 h 18288"/>
              <a:gd name="connsiteX2" fmla="*/ 1303020 w 2606040"/>
              <a:gd name="connsiteY2" fmla="*/ 0 h 18288"/>
              <a:gd name="connsiteX3" fmla="*/ 1876349 w 2606040"/>
              <a:gd name="connsiteY3" fmla="*/ 0 h 18288"/>
              <a:gd name="connsiteX4" fmla="*/ 2606040 w 2606040"/>
              <a:gd name="connsiteY4" fmla="*/ 0 h 18288"/>
              <a:gd name="connsiteX5" fmla="*/ 2606040 w 2606040"/>
              <a:gd name="connsiteY5" fmla="*/ 18288 h 18288"/>
              <a:gd name="connsiteX6" fmla="*/ 1980590 w 2606040"/>
              <a:gd name="connsiteY6" fmla="*/ 18288 h 18288"/>
              <a:gd name="connsiteX7" fmla="*/ 1276960 w 2606040"/>
              <a:gd name="connsiteY7" fmla="*/ 18288 h 18288"/>
              <a:gd name="connsiteX8" fmla="*/ 651510 w 2606040"/>
              <a:gd name="connsiteY8" fmla="*/ 18288 h 18288"/>
              <a:gd name="connsiteX9" fmla="*/ 0 w 2606040"/>
              <a:gd name="connsiteY9" fmla="*/ 18288 h 18288"/>
              <a:gd name="connsiteX10" fmla="*/ 0 w 2606040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06040" h="18288" fill="none" extrusionOk="0">
                <a:moveTo>
                  <a:pt x="0" y="0"/>
                </a:moveTo>
                <a:cubicBezTo>
                  <a:pt x="211079" y="-22080"/>
                  <a:pt x="479378" y="-26537"/>
                  <a:pt x="625450" y="0"/>
                </a:cubicBezTo>
                <a:cubicBezTo>
                  <a:pt x="925937" y="-4758"/>
                  <a:pt x="973176" y="15739"/>
                  <a:pt x="1224839" y="0"/>
                </a:cubicBezTo>
                <a:cubicBezTo>
                  <a:pt x="1479663" y="-11328"/>
                  <a:pt x="1566636" y="18697"/>
                  <a:pt x="1824228" y="0"/>
                </a:cubicBezTo>
                <a:cubicBezTo>
                  <a:pt x="2086799" y="-72665"/>
                  <a:pt x="2306223" y="-891"/>
                  <a:pt x="2606040" y="0"/>
                </a:cubicBezTo>
                <a:cubicBezTo>
                  <a:pt x="2606645" y="4461"/>
                  <a:pt x="2607031" y="13181"/>
                  <a:pt x="2606040" y="18288"/>
                </a:cubicBezTo>
                <a:cubicBezTo>
                  <a:pt x="2260204" y="29342"/>
                  <a:pt x="2175708" y="5614"/>
                  <a:pt x="1902409" y="18288"/>
                </a:cubicBezTo>
                <a:cubicBezTo>
                  <a:pt x="1638502" y="41064"/>
                  <a:pt x="1460923" y="-16269"/>
                  <a:pt x="1276960" y="18288"/>
                </a:cubicBezTo>
                <a:cubicBezTo>
                  <a:pt x="1057717" y="14361"/>
                  <a:pt x="867956" y="2320"/>
                  <a:pt x="677570" y="18288"/>
                </a:cubicBezTo>
                <a:cubicBezTo>
                  <a:pt x="457951" y="33373"/>
                  <a:pt x="189752" y="55388"/>
                  <a:pt x="0" y="18288"/>
                </a:cubicBezTo>
                <a:cubicBezTo>
                  <a:pt x="1586" y="13022"/>
                  <a:pt x="-95" y="4569"/>
                  <a:pt x="0" y="0"/>
                </a:cubicBezTo>
                <a:close/>
              </a:path>
              <a:path w="2606040" h="18288" stroke="0" extrusionOk="0">
                <a:moveTo>
                  <a:pt x="0" y="0"/>
                </a:moveTo>
                <a:cubicBezTo>
                  <a:pt x="172759" y="3236"/>
                  <a:pt x="361166" y="-13413"/>
                  <a:pt x="599389" y="0"/>
                </a:cubicBezTo>
                <a:cubicBezTo>
                  <a:pt x="841226" y="37042"/>
                  <a:pt x="968991" y="14587"/>
                  <a:pt x="1303020" y="0"/>
                </a:cubicBezTo>
                <a:cubicBezTo>
                  <a:pt x="1643101" y="-7120"/>
                  <a:pt x="1717813" y="7213"/>
                  <a:pt x="1876349" y="0"/>
                </a:cubicBezTo>
                <a:cubicBezTo>
                  <a:pt x="2036762" y="-14138"/>
                  <a:pt x="2426397" y="-4451"/>
                  <a:pt x="2606040" y="0"/>
                </a:cubicBezTo>
                <a:cubicBezTo>
                  <a:pt x="2606314" y="8448"/>
                  <a:pt x="2606550" y="14527"/>
                  <a:pt x="2606040" y="18288"/>
                </a:cubicBezTo>
                <a:cubicBezTo>
                  <a:pt x="2344840" y="2643"/>
                  <a:pt x="2192043" y="7399"/>
                  <a:pt x="1980590" y="18288"/>
                </a:cubicBezTo>
                <a:cubicBezTo>
                  <a:pt x="1783984" y="-9745"/>
                  <a:pt x="1487673" y="45908"/>
                  <a:pt x="1276960" y="18288"/>
                </a:cubicBezTo>
                <a:cubicBezTo>
                  <a:pt x="1088134" y="-41257"/>
                  <a:pt x="877974" y="49968"/>
                  <a:pt x="651510" y="18288"/>
                </a:cubicBezTo>
                <a:cubicBezTo>
                  <a:pt x="430798" y="-27764"/>
                  <a:pt x="132889" y="-33467"/>
                  <a:pt x="0" y="18288"/>
                </a:cubicBezTo>
                <a:cubicBezTo>
                  <a:pt x="212" y="10845"/>
                  <a:pt x="-833" y="6193"/>
                  <a:pt x="0" y="0"/>
                </a:cubicBezTo>
                <a:close/>
              </a:path>
              <a:path w="2606040" h="18288" fill="none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27712" y="6878"/>
                  <a:pt x="971143" y="7084"/>
                  <a:pt x="1224839" y="0"/>
                </a:cubicBezTo>
                <a:cubicBezTo>
                  <a:pt x="1477775" y="-16815"/>
                  <a:pt x="1569904" y="19146"/>
                  <a:pt x="1824228" y="0"/>
                </a:cubicBezTo>
                <a:cubicBezTo>
                  <a:pt x="2055206" y="24867"/>
                  <a:pt x="2317192" y="-62872"/>
                  <a:pt x="2606040" y="0"/>
                </a:cubicBezTo>
                <a:cubicBezTo>
                  <a:pt x="2606166" y="3680"/>
                  <a:pt x="2606905" y="11461"/>
                  <a:pt x="2606040" y="18288"/>
                </a:cubicBezTo>
                <a:cubicBezTo>
                  <a:pt x="2234648" y="26976"/>
                  <a:pt x="2180202" y="-10361"/>
                  <a:pt x="1902409" y="18288"/>
                </a:cubicBezTo>
                <a:cubicBezTo>
                  <a:pt x="1635562" y="47194"/>
                  <a:pt x="1477339" y="4794"/>
                  <a:pt x="1276960" y="18288"/>
                </a:cubicBezTo>
                <a:cubicBezTo>
                  <a:pt x="1058094" y="66922"/>
                  <a:pt x="904206" y="-20636"/>
                  <a:pt x="677570" y="18288"/>
                </a:cubicBezTo>
                <a:cubicBezTo>
                  <a:pt x="485746" y="14713"/>
                  <a:pt x="195925" y="33005"/>
                  <a:pt x="0" y="18288"/>
                </a:cubicBezTo>
                <a:cubicBezTo>
                  <a:pt x="1168" y="12774"/>
                  <a:pt x="-229" y="374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custGeom>
                    <a:avLst/>
                    <a:gdLst>
                      <a:gd name="connsiteX0" fmla="*/ 0 w 2606040"/>
                      <a:gd name="connsiteY0" fmla="*/ 0 h 18288"/>
                      <a:gd name="connsiteX1" fmla="*/ 625450 w 2606040"/>
                      <a:gd name="connsiteY1" fmla="*/ 0 h 18288"/>
                      <a:gd name="connsiteX2" fmla="*/ 1224839 w 2606040"/>
                      <a:gd name="connsiteY2" fmla="*/ 0 h 18288"/>
                      <a:gd name="connsiteX3" fmla="*/ 1824228 w 2606040"/>
                      <a:gd name="connsiteY3" fmla="*/ 0 h 18288"/>
                      <a:gd name="connsiteX4" fmla="*/ 2606040 w 2606040"/>
                      <a:gd name="connsiteY4" fmla="*/ 0 h 18288"/>
                      <a:gd name="connsiteX5" fmla="*/ 2606040 w 2606040"/>
                      <a:gd name="connsiteY5" fmla="*/ 18288 h 18288"/>
                      <a:gd name="connsiteX6" fmla="*/ 1902409 w 2606040"/>
                      <a:gd name="connsiteY6" fmla="*/ 18288 h 18288"/>
                      <a:gd name="connsiteX7" fmla="*/ 1276960 w 2606040"/>
                      <a:gd name="connsiteY7" fmla="*/ 18288 h 18288"/>
                      <a:gd name="connsiteX8" fmla="*/ 677570 w 2606040"/>
                      <a:gd name="connsiteY8" fmla="*/ 18288 h 18288"/>
                      <a:gd name="connsiteX9" fmla="*/ 0 w 2606040"/>
                      <a:gd name="connsiteY9" fmla="*/ 18288 h 18288"/>
                      <a:gd name="connsiteX10" fmla="*/ 0 w 2606040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606040" h="18288" fill="none" extrusionOk="0">
                        <a:moveTo>
                          <a:pt x="0" y="0"/>
                        </a:moveTo>
                        <a:cubicBezTo>
                          <a:pt x="266776" y="-600"/>
                          <a:pt x="322756" y="3201"/>
                          <a:pt x="625450" y="0"/>
                        </a:cubicBezTo>
                        <a:cubicBezTo>
                          <a:pt x="928144" y="-3201"/>
                          <a:pt x="968141" y="9269"/>
                          <a:pt x="1224839" y="0"/>
                        </a:cubicBezTo>
                        <a:cubicBezTo>
                          <a:pt x="1481537" y="-9269"/>
                          <a:pt x="1569059" y="21947"/>
                          <a:pt x="1824228" y="0"/>
                        </a:cubicBezTo>
                        <a:cubicBezTo>
                          <a:pt x="2079397" y="-21947"/>
                          <a:pt x="2326053" y="-10194"/>
                          <a:pt x="2606040" y="0"/>
                        </a:cubicBezTo>
                        <a:cubicBezTo>
                          <a:pt x="2605462" y="4771"/>
                          <a:pt x="2606793" y="12323"/>
                          <a:pt x="2606040" y="18288"/>
                        </a:cubicBezTo>
                        <a:cubicBezTo>
                          <a:pt x="2256758" y="31410"/>
                          <a:pt x="2173673" y="-12878"/>
                          <a:pt x="1902409" y="18288"/>
                        </a:cubicBezTo>
                        <a:cubicBezTo>
                          <a:pt x="1631145" y="49454"/>
                          <a:pt x="1461378" y="5466"/>
                          <a:pt x="1276960" y="18288"/>
                        </a:cubicBezTo>
                        <a:cubicBezTo>
                          <a:pt x="1092542" y="31110"/>
                          <a:pt x="890442" y="13213"/>
                          <a:pt x="677570" y="18288"/>
                        </a:cubicBezTo>
                        <a:cubicBezTo>
                          <a:pt x="464698" y="23364"/>
                          <a:pt x="187648" y="35837"/>
                          <a:pt x="0" y="18288"/>
                        </a:cubicBezTo>
                        <a:cubicBezTo>
                          <a:pt x="841" y="12879"/>
                          <a:pt x="-726" y="3977"/>
                          <a:pt x="0" y="0"/>
                        </a:cubicBezTo>
                        <a:close/>
                      </a:path>
                      <a:path w="2606040" h="18288" stroke="0" extrusionOk="0">
                        <a:moveTo>
                          <a:pt x="0" y="0"/>
                        </a:moveTo>
                        <a:cubicBezTo>
                          <a:pt x="197231" y="3803"/>
                          <a:pt x="358914" y="-9291"/>
                          <a:pt x="599389" y="0"/>
                        </a:cubicBezTo>
                        <a:cubicBezTo>
                          <a:pt x="839864" y="9291"/>
                          <a:pt x="979371" y="8509"/>
                          <a:pt x="1303020" y="0"/>
                        </a:cubicBezTo>
                        <a:cubicBezTo>
                          <a:pt x="1626669" y="-8509"/>
                          <a:pt x="1726300" y="7440"/>
                          <a:pt x="1876349" y="0"/>
                        </a:cubicBezTo>
                        <a:cubicBezTo>
                          <a:pt x="2026398" y="-7440"/>
                          <a:pt x="2430712" y="17957"/>
                          <a:pt x="2606040" y="0"/>
                        </a:cubicBezTo>
                        <a:cubicBezTo>
                          <a:pt x="2605426" y="8857"/>
                          <a:pt x="2606544" y="13619"/>
                          <a:pt x="2606040" y="18288"/>
                        </a:cubicBezTo>
                        <a:cubicBezTo>
                          <a:pt x="2393024" y="2241"/>
                          <a:pt x="2191161" y="39259"/>
                          <a:pt x="1980590" y="18288"/>
                        </a:cubicBezTo>
                        <a:cubicBezTo>
                          <a:pt x="1770019" y="-2683"/>
                          <a:pt x="1476440" y="36114"/>
                          <a:pt x="1276960" y="18288"/>
                        </a:cubicBezTo>
                        <a:cubicBezTo>
                          <a:pt x="1077480" y="463"/>
                          <a:pt x="880988" y="42125"/>
                          <a:pt x="651510" y="18288"/>
                        </a:cubicBezTo>
                        <a:cubicBezTo>
                          <a:pt x="422032" y="-5549"/>
                          <a:pt x="130744" y="-1947"/>
                          <a:pt x="0" y="18288"/>
                        </a:cubicBezTo>
                        <a:cubicBezTo>
                          <a:pt x="-487" y="10816"/>
                          <a:pt x="-839" y="605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7D37187-51FA-74A3-5623-032C709FB3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80" r="1" b="15986"/>
          <a:stretch/>
        </p:blipFill>
        <p:spPr>
          <a:xfrm>
            <a:off x="3983776" y="10"/>
            <a:ext cx="5159081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18" name="Imagen 17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221" y="6499599"/>
            <a:ext cx="924848" cy="24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554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ítulo 1"/>
          <p:cNvSpPr>
            <a:spLocks noGrp="1"/>
          </p:cNvSpPr>
          <p:nvPr>
            <p:ph type="ctrTitle"/>
          </p:nvPr>
        </p:nvSpPr>
        <p:spPr>
          <a:xfrm>
            <a:off x="667753" y="640080"/>
            <a:ext cx="2800511" cy="3566160"/>
          </a:xfrm>
        </p:spPr>
        <p:txBody>
          <a:bodyPr anchor="b">
            <a:normAutofit/>
          </a:bodyPr>
          <a:lstStyle/>
          <a:p>
            <a:pPr algn="l"/>
            <a:r>
              <a:rPr lang="es-MX" sz="3600" b="1" dirty="0">
                <a:latin typeface="Myriad Pro"/>
                <a:cs typeface="Myriad Pro"/>
              </a:rPr>
              <a:t>Prototipado</a:t>
            </a:r>
            <a:endParaRPr lang="es-CL" sz="3600" b="1" dirty="0">
              <a:latin typeface="Myriad Pro"/>
              <a:cs typeface="Myriad Pro"/>
            </a:endParaRPr>
          </a:p>
        </p:txBody>
      </p:sp>
      <p:sp>
        <p:nvSpPr>
          <p:cNvPr id="25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7753" y="4409267"/>
            <a:ext cx="2606040" cy="18288"/>
          </a:xfrm>
          <a:custGeom>
            <a:avLst/>
            <a:gdLst>
              <a:gd name="connsiteX0" fmla="*/ 0 w 2606040"/>
              <a:gd name="connsiteY0" fmla="*/ 0 h 18288"/>
              <a:gd name="connsiteX1" fmla="*/ 625450 w 2606040"/>
              <a:gd name="connsiteY1" fmla="*/ 0 h 18288"/>
              <a:gd name="connsiteX2" fmla="*/ 1224839 w 2606040"/>
              <a:gd name="connsiteY2" fmla="*/ 0 h 18288"/>
              <a:gd name="connsiteX3" fmla="*/ 1824228 w 2606040"/>
              <a:gd name="connsiteY3" fmla="*/ 0 h 18288"/>
              <a:gd name="connsiteX4" fmla="*/ 2606040 w 2606040"/>
              <a:gd name="connsiteY4" fmla="*/ 0 h 18288"/>
              <a:gd name="connsiteX5" fmla="*/ 2606040 w 2606040"/>
              <a:gd name="connsiteY5" fmla="*/ 18288 h 18288"/>
              <a:gd name="connsiteX6" fmla="*/ 1902409 w 2606040"/>
              <a:gd name="connsiteY6" fmla="*/ 18288 h 18288"/>
              <a:gd name="connsiteX7" fmla="*/ 1276960 w 2606040"/>
              <a:gd name="connsiteY7" fmla="*/ 18288 h 18288"/>
              <a:gd name="connsiteX8" fmla="*/ 677570 w 2606040"/>
              <a:gd name="connsiteY8" fmla="*/ 18288 h 18288"/>
              <a:gd name="connsiteX9" fmla="*/ 0 w 2606040"/>
              <a:gd name="connsiteY9" fmla="*/ 18288 h 18288"/>
              <a:gd name="connsiteX10" fmla="*/ 0 w 2606040"/>
              <a:gd name="connsiteY10" fmla="*/ 0 h 18288"/>
              <a:gd name="connsiteX0" fmla="*/ 0 w 2606040"/>
              <a:gd name="connsiteY0" fmla="*/ 0 h 18288"/>
              <a:gd name="connsiteX1" fmla="*/ 599389 w 2606040"/>
              <a:gd name="connsiteY1" fmla="*/ 0 h 18288"/>
              <a:gd name="connsiteX2" fmla="*/ 1303020 w 2606040"/>
              <a:gd name="connsiteY2" fmla="*/ 0 h 18288"/>
              <a:gd name="connsiteX3" fmla="*/ 1876349 w 2606040"/>
              <a:gd name="connsiteY3" fmla="*/ 0 h 18288"/>
              <a:gd name="connsiteX4" fmla="*/ 2606040 w 2606040"/>
              <a:gd name="connsiteY4" fmla="*/ 0 h 18288"/>
              <a:gd name="connsiteX5" fmla="*/ 2606040 w 2606040"/>
              <a:gd name="connsiteY5" fmla="*/ 18288 h 18288"/>
              <a:gd name="connsiteX6" fmla="*/ 1980590 w 2606040"/>
              <a:gd name="connsiteY6" fmla="*/ 18288 h 18288"/>
              <a:gd name="connsiteX7" fmla="*/ 1276960 w 2606040"/>
              <a:gd name="connsiteY7" fmla="*/ 18288 h 18288"/>
              <a:gd name="connsiteX8" fmla="*/ 651510 w 2606040"/>
              <a:gd name="connsiteY8" fmla="*/ 18288 h 18288"/>
              <a:gd name="connsiteX9" fmla="*/ 0 w 2606040"/>
              <a:gd name="connsiteY9" fmla="*/ 18288 h 18288"/>
              <a:gd name="connsiteX10" fmla="*/ 0 w 2606040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06040" h="18288" fill="none" extrusionOk="0">
                <a:moveTo>
                  <a:pt x="0" y="0"/>
                </a:moveTo>
                <a:cubicBezTo>
                  <a:pt x="211079" y="-22080"/>
                  <a:pt x="479378" y="-26537"/>
                  <a:pt x="625450" y="0"/>
                </a:cubicBezTo>
                <a:cubicBezTo>
                  <a:pt x="925937" y="-4758"/>
                  <a:pt x="973176" y="15739"/>
                  <a:pt x="1224839" y="0"/>
                </a:cubicBezTo>
                <a:cubicBezTo>
                  <a:pt x="1479663" y="-11328"/>
                  <a:pt x="1566636" y="18697"/>
                  <a:pt x="1824228" y="0"/>
                </a:cubicBezTo>
                <a:cubicBezTo>
                  <a:pt x="2086799" y="-72665"/>
                  <a:pt x="2306223" y="-891"/>
                  <a:pt x="2606040" y="0"/>
                </a:cubicBezTo>
                <a:cubicBezTo>
                  <a:pt x="2606645" y="4461"/>
                  <a:pt x="2607031" y="13181"/>
                  <a:pt x="2606040" y="18288"/>
                </a:cubicBezTo>
                <a:cubicBezTo>
                  <a:pt x="2260204" y="29342"/>
                  <a:pt x="2175708" y="5614"/>
                  <a:pt x="1902409" y="18288"/>
                </a:cubicBezTo>
                <a:cubicBezTo>
                  <a:pt x="1638502" y="41064"/>
                  <a:pt x="1460923" y="-16269"/>
                  <a:pt x="1276960" y="18288"/>
                </a:cubicBezTo>
                <a:cubicBezTo>
                  <a:pt x="1057717" y="14361"/>
                  <a:pt x="867956" y="2320"/>
                  <a:pt x="677570" y="18288"/>
                </a:cubicBezTo>
                <a:cubicBezTo>
                  <a:pt x="457951" y="33373"/>
                  <a:pt x="189752" y="55388"/>
                  <a:pt x="0" y="18288"/>
                </a:cubicBezTo>
                <a:cubicBezTo>
                  <a:pt x="1586" y="13022"/>
                  <a:pt x="-95" y="4569"/>
                  <a:pt x="0" y="0"/>
                </a:cubicBezTo>
                <a:close/>
              </a:path>
              <a:path w="2606040" h="18288" stroke="0" extrusionOk="0">
                <a:moveTo>
                  <a:pt x="0" y="0"/>
                </a:moveTo>
                <a:cubicBezTo>
                  <a:pt x="172759" y="3236"/>
                  <a:pt x="361166" y="-13413"/>
                  <a:pt x="599389" y="0"/>
                </a:cubicBezTo>
                <a:cubicBezTo>
                  <a:pt x="841226" y="37042"/>
                  <a:pt x="968991" y="14587"/>
                  <a:pt x="1303020" y="0"/>
                </a:cubicBezTo>
                <a:cubicBezTo>
                  <a:pt x="1643101" y="-7120"/>
                  <a:pt x="1717813" y="7213"/>
                  <a:pt x="1876349" y="0"/>
                </a:cubicBezTo>
                <a:cubicBezTo>
                  <a:pt x="2036762" y="-14138"/>
                  <a:pt x="2426397" y="-4451"/>
                  <a:pt x="2606040" y="0"/>
                </a:cubicBezTo>
                <a:cubicBezTo>
                  <a:pt x="2606314" y="8448"/>
                  <a:pt x="2606550" y="14527"/>
                  <a:pt x="2606040" y="18288"/>
                </a:cubicBezTo>
                <a:cubicBezTo>
                  <a:pt x="2344840" y="2643"/>
                  <a:pt x="2192043" y="7399"/>
                  <a:pt x="1980590" y="18288"/>
                </a:cubicBezTo>
                <a:cubicBezTo>
                  <a:pt x="1783984" y="-9745"/>
                  <a:pt x="1487673" y="45908"/>
                  <a:pt x="1276960" y="18288"/>
                </a:cubicBezTo>
                <a:cubicBezTo>
                  <a:pt x="1088134" y="-41257"/>
                  <a:pt x="877974" y="49968"/>
                  <a:pt x="651510" y="18288"/>
                </a:cubicBezTo>
                <a:cubicBezTo>
                  <a:pt x="430798" y="-27764"/>
                  <a:pt x="132889" y="-33467"/>
                  <a:pt x="0" y="18288"/>
                </a:cubicBezTo>
                <a:cubicBezTo>
                  <a:pt x="212" y="10845"/>
                  <a:pt x="-833" y="6193"/>
                  <a:pt x="0" y="0"/>
                </a:cubicBezTo>
                <a:close/>
              </a:path>
              <a:path w="2606040" h="18288" fill="none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27712" y="6878"/>
                  <a:pt x="971143" y="7084"/>
                  <a:pt x="1224839" y="0"/>
                </a:cubicBezTo>
                <a:cubicBezTo>
                  <a:pt x="1477775" y="-16815"/>
                  <a:pt x="1569904" y="19146"/>
                  <a:pt x="1824228" y="0"/>
                </a:cubicBezTo>
                <a:cubicBezTo>
                  <a:pt x="2055206" y="24867"/>
                  <a:pt x="2317192" y="-62872"/>
                  <a:pt x="2606040" y="0"/>
                </a:cubicBezTo>
                <a:cubicBezTo>
                  <a:pt x="2606166" y="3680"/>
                  <a:pt x="2606905" y="11461"/>
                  <a:pt x="2606040" y="18288"/>
                </a:cubicBezTo>
                <a:cubicBezTo>
                  <a:pt x="2234648" y="26976"/>
                  <a:pt x="2180202" y="-10361"/>
                  <a:pt x="1902409" y="18288"/>
                </a:cubicBezTo>
                <a:cubicBezTo>
                  <a:pt x="1635562" y="47194"/>
                  <a:pt x="1477339" y="4794"/>
                  <a:pt x="1276960" y="18288"/>
                </a:cubicBezTo>
                <a:cubicBezTo>
                  <a:pt x="1058094" y="66922"/>
                  <a:pt x="904206" y="-20636"/>
                  <a:pt x="677570" y="18288"/>
                </a:cubicBezTo>
                <a:cubicBezTo>
                  <a:pt x="485746" y="14713"/>
                  <a:pt x="195925" y="33005"/>
                  <a:pt x="0" y="18288"/>
                </a:cubicBezTo>
                <a:cubicBezTo>
                  <a:pt x="1168" y="12774"/>
                  <a:pt x="-229" y="374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custGeom>
                    <a:avLst/>
                    <a:gdLst>
                      <a:gd name="connsiteX0" fmla="*/ 0 w 2606040"/>
                      <a:gd name="connsiteY0" fmla="*/ 0 h 18288"/>
                      <a:gd name="connsiteX1" fmla="*/ 625450 w 2606040"/>
                      <a:gd name="connsiteY1" fmla="*/ 0 h 18288"/>
                      <a:gd name="connsiteX2" fmla="*/ 1224839 w 2606040"/>
                      <a:gd name="connsiteY2" fmla="*/ 0 h 18288"/>
                      <a:gd name="connsiteX3" fmla="*/ 1824228 w 2606040"/>
                      <a:gd name="connsiteY3" fmla="*/ 0 h 18288"/>
                      <a:gd name="connsiteX4" fmla="*/ 2606040 w 2606040"/>
                      <a:gd name="connsiteY4" fmla="*/ 0 h 18288"/>
                      <a:gd name="connsiteX5" fmla="*/ 2606040 w 2606040"/>
                      <a:gd name="connsiteY5" fmla="*/ 18288 h 18288"/>
                      <a:gd name="connsiteX6" fmla="*/ 1902409 w 2606040"/>
                      <a:gd name="connsiteY6" fmla="*/ 18288 h 18288"/>
                      <a:gd name="connsiteX7" fmla="*/ 1276960 w 2606040"/>
                      <a:gd name="connsiteY7" fmla="*/ 18288 h 18288"/>
                      <a:gd name="connsiteX8" fmla="*/ 677570 w 2606040"/>
                      <a:gd name="connsiteY8" fmla="*/ 18288 h 18288"/>
                      <a:gd name="connsiteX9" fmla="*/ 0 w 2606040"/>
                      <a:gd name="connsiteY9" fmla="*/ 18288 h 18288"/>
                      <a:gd name="connsiteX10" fmla="*/ 0 w 2606040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606040" h="18288" fill="none" extrusionOk="0">
                        <a:moveTo>
                          <a:pt x="0" y="0"/>
                        </a:moveTo>
                        <a:cubicBezTo>
                          <a:pt x="266776" y="-600"/>
                          <a:pt x="322756" y="3201"/>
                          <a:pt x="625450" y="0"/>
                        </a:cubicBezTo>
                        <a:cubicBezTo>
                          <a:pt x="928144" y="-3201"/>
                          <a:pt x="968141" y="9269"/>
                          <a:pt x="1224839" y="0"/>
                        </a:cubicBezTo>
                        <a:cubicBezTo>
                          <a:pt x="1481537" y="-9269"/>
                          <a:pt x="1569059" y="21947"/>
                          <a:pt x="1824228" y="0"/>
                        </a:cubicBezTo>
                        <a:cubicBezTo>
                          <a:pt x="2079397" y="-21947"/>
                          <a:pt x="2326053" y="-10194"/>
                          <a:pt x="2606040" y="0"/>
                        </a:cubicBezTo>
                        <a:cubicBezTo>
                          <a:pt x="2605462" y="4771"/>
                          <a:pt x="2606793" y="12323"/>
                          <a:pt x="2606040" y="18288"/>
                        </a:cubicBezTo>
                        <a:cubicBezTo>
                          <a:pt x="2256758" y="31410"/>
                          <a:pt x="2173673" y="-12878"/>
                          <a:pt x="1902409" y="18288"/>
                        </a:cubicBezTo>
                        <a:cubicBezTo>
                          <a:pt x="1631145" y="49454"/>
                          <a:pt x="1461378" y="5466"/>
                          <a:pt x="1276960" y="18288"/>
                        </a:cubicBezTo>
                        <a:cubicBezTo>
                          <a:pt x="1092542" y="31110"/>
                          <a:pt x="890442" y="13213"/>
                          <a:pt x="677570" y="18288"/>
                        </a:cubicBezTo>
                        <a:cubicBezTo>
                          <a:pt x="464698" y="23364"/>
                          <a:pt x="187648" y="35837"/>
                          <a:pt x="0" y="18288"/>
                        </a:cubicBezTo>
                        <a:cubicBezTo>
                          <a:pt x="841" y="12879"/>
                          <a:pt x="-726" y="3977"/>
                          <a:pt x="0" y="0"/>
                        </a:cubicBezTo>
                        <a:close/>
                      </a:path>
                      <a:path w="2606040" h="18288" stroke="0" extrusionOk="0">
                        <a:moveTo>
                          <a:pt x="0" y="0"/>
                        </a:moveTo>
                        <a:cubicBezTo>
                          <a:pt x="197231" y="3803"/>
                          <a:pt x="358914" y="-9291"/>
                          <a:pt x="599389" y="0"/>
                        </a:cubicBezTo>
                        <a:cubicBezTo>
                          <a:pt x="839864" y="9291"/>
                          <a:pt x="979371" y="8509"/>
                          <a:pt x="1303020" y="0"/>
                        </a:cubicBezTo>
                        <a:cubicBezTo>
                          <a:pt x="1626669" y="-8509"/>
                          <a:pt x="1726300" y="7440"/>
                          <a:pt x="1876349" y="0"/>
                        </a:cubicBezTo>
                        <a:cubicBezTo>
                          <a:pt x="2026398" y="-7440"/>
                          <a:pt x="2430712" y="17957"/>
                          <a:pt x="2606040" y="0"/>
                        </a:cubicBezTo>
                        <a:cubicBezTo>
                          <a:pt x="2605426" y="8857"/>
                          <a:pt x="2606544" y="13619"/>
                          <a:pt x="2606040" y="18288"/>
                        </a:cubicBezTo>
                        <a:cubicBezTo>
                          <a:pt x="2393024" y="2241"/>
                          <a:pt x="2191161" y="39259"/>
                          <a:pt x="1980590" y="18288"/>
                        </a:cubicBezTo>
                        <a:cubicBezTo>
                          <a:pt x="1770019" y="-2683"/>
                          <a:pt x="1476440" y="36114"/>
                          <a:pt x="1276960" y="18288"/>
                        </a:cubicBezTo>
                        <a:cubicBezTo>
                          <a:pt x="1077480" y="463"/>
                          <a:pt x="880988" y="42125"/>
                          <a:pt x="651510" y="18288"/>
                        </a:cubicBezTo>
                        <a:cubicBezTo>
                          <a:pt x="422032" y="-5549"/>
                          <a:pt x="130744" y="-1947"/>
                          <a:pt x="0" y="18288"/>
                        </a:cubicBezTo>
                        <a:cubicBezTo>
                          <a:pt x="-487" y="10816"/>
                          <a:pt x="-839" y="605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E2946B2-EAD4-6DD8-712B-7F8F34F668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55"/>
          <a:stretch/>
        </p:blipFill>
        <p:spPr>
          <a:xfrm>
            <a:off x="3983776" y="10"/>
            <a:ext cx="5159081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18" name="Imagen 17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221" y="6499599"/>
            <a:ext cx="924848" cy="24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946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678</TotalTime>
  <Words>766</Words>
  <Application>Microsoft Office PowerPoint</Application>
  <PresentationFormat>Presentación en pantalla (4:3)</PresentationFormat>
  <Paragraphs>131</Paragraphs>
  <Slides>21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8" baseType="lpstr">
      <vt:lpstr>Arial</vt:lpstr>
      <vt:lpstr>Calibri</vt:lpstr>
      <vt:lpstr>Century Gothic</vt:lpstr>
      <vt:lpstr>Myriad Pro</vt:lpstr>
      <vt:lpstr>Myriad Pro Light</vt:lpstr>
      <vt:lpstr>Symbol</vt:lpstr>
      <vt:lpstr>Tema de Office</vt:lpstr>
      <vt:lpstr>Proyecto titulación</vt:lpstr>
      <vt:lpstr>Introducción</vt:lpstr>
      <vt:lpstr>Objetivo general</vt:lpstr>
      <vt:lpstr>Objetivos específicos</vt:lpstr>
      <vt:lpstr>Problemática identificada</vt:lpstr>
      <vt:lpstr>Propuesta de solución</vt:lpstr>
      <vt:lpstr>Factibilidad técnica y económica:</vt:lpstr>
      <vt:lpstr>Prototipado</vt:lpstr>
      <vt:lpstr>Prototipado</vt:lpstr>
      <vt:lpstr>Funcionamiento</vt:lpstr>
      <vt:lpstr>Funcionamiento</vt:lpstr>
      <vt:lpstr>Matriz de reglas difusas</vt:lpstr>
      <vt:lpstr>Mantenimiento preventivo</vt:lpstr>
      <vt:lpstr>Mantenimiento correctivo</vt:lpstr>
      <vt:lpstr>Conclusión</vt:lpstr>
      <vt:lpstr>Anexo1:</vt:lpstr>
      <vt:lpstr>Anexo2:</vt:lpstr>
      <vt:lpstr>Anexo3:</vt:lpstr>
      <vt:lpstr>Presentación de PowerPoint</vt:lpstr>
      <vt:lpstr>Anexo5:</vt:lpstr>
      <vt:lpstr>Anexo6: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Titulo de la Presentación</dc:title>
  <dc:creator>agencia</dc:creator>
  <cp:lastModifiedBy>MATIAS ANDRES OLIVARES ARANGUIZ</cp:lastModifiedBy>
  <cp:revision>17</cp:revision>
  <dcterms:created xsi:type="dcterms:W3CDTF">2015-06-26T15:52:47Z</dcterms:created>
  <dcterms:modified xsi:type="dcterms:W3CDTF">2023-12-28T03:55:47Z</dcterms:modified>
</cp:coreProperties>
</file>

<file path=docProps/thumbnail.jpeg>
</file>